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aiff" ContentType="audio/x-a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26"/>
  </p:notesMasterIdLst>
  <p:sldIdLst>
    <p:sldId id="336" r:id="rId2"/>
    <p:sldId id="259" r:id="rId3"/>
    <p:sldId id="267" r:id="rId4"/>
    <p:sldId id="265" r:id="rId5"/>
    <p:sldId id="315" r:id="rId6"/>
    <p:sldId id="284" r:id="rId7"/>
    <p:sldId id="325" r:id="rId8"/>
    <p:sldId id="322" r:id="rId9"/>
    <p:sldId id="326" r:id="rId10"/>
    <p:sldId id="320" r:id="rId11"/>
    <p:sldId id="327" r:id="rId12"/>
    <p:sldId id="337" r:id="rId13"/>
    <p:sldId id="335" r:id="rId14"/>
    <p:sldId id="334" r:id="rId15"/>
    <p:sldId id="318" r:id="rId16"/>
    <p:sldId id="319" r:id="rId17"/>
    <p:sldId id="331" r:id="rId18"/>
    <p:sldId id="285" r:id="rId19"/>
    <p:sldId id="328" r:id="rId20"/>
    <p:sldId id="329" r:id="rId21"/>
    <p:sldId id="332" r:id="rId22"/>
    <p:sldId id="286" r:id="rId23"/>
    <p:sldId id="333" r:id="rId24"/>
    <p:sldId id="280" r:id="rId25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2204"/>
    <a:srgbClr val="FCCD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5D355B-B474-4D91-977D-0D691D9CD797}">
  <a:tblStyle styleId="{765D355B-B474-4D91-977D-0D691D9CD797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96"/>
    <p:restoredTop sz="94420"/>
  </p:normalViewPr>
  <p:slideViewPr>
    <p:cSldViewPr snapToGrid="0" snapToObjects="1">
      <p:cViewPr>
        <p:scale>
          <a:sx n="110" d="100"/>
          <a:sy n="110" d="100"/>
        </p:scale>
        <p:origin x="176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771888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659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159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158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827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8347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661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78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733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626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892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399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422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285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3207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854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765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36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687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124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042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763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47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904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5684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3600"/>
            </a:lvl1pPr>
            <a:lvl2pPr>
              <a:spcBef>
                <a:spcPts val="0"/>
              </a:spcBef>
              <a:buSzPct val="100000"/>
              <a:defRPr sz="3600"/>
            </a:lvl2pPr>
            <a:lvl3pPr>
              <a:spcBef>
                <a:spcPts val="0"/>
              </a:spcBef>
              <a:buSzPct val="100000"/>
              <a:defRPr sz="3600"/>
            </a:lvl3pPr>
            <a:lvl4pPr>
              <a:spcBef>
                <a:spcPts val="0"/>
              </a:spcBef>
              <a:buSzPct val="100000"/>
              <a:defRPr sz="3600"/>
            </a:lvl4pPr>
            <a:lvl5pPr>
              <a:spcBef>
                <a:spcPts val="0"/>
              </a:spcBef>
              <a:buSzPct val="100000"/>
              <a:defRPr sz="3600"/>
            </a:lvl5pPr>
            <a:lvl6pPr>
              <a:spcBef>
                <a:spcPts val="0"/>
              </a:spcBef>
              <a:buSzPct val="100000"/>
              <a:defRPr sz="3600"/>
            </a:lvl6pPr>
            <a:lvl7pPr>
              <a:spcBef>
                <a:spcPts val="0"/>
              </a:spcBef>
              <a:buSzPct val="100000"/>
              <a:defRPr sz="3600"/>
            </a:lvl7pPr>
            <a:lvl8pPr>
              <a:spcBef>
                <a:spcPts val="0"/>
              </a:spcBef>
              <a:buSzPct val="100000"/>
              <a:defRPr sz="3600"/>
            </a:lvl8pPr>
            <a:lvl9pPr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9" name="Shape 9"/>
          <p:cNvCxnSpPr/>
          <p:nvPr/>
        </p:nvCxnSpPr>
        <p:spPr>
          <a:xfrm>
            <a:off x="-6025" y="367651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10"/>
          <p:cNvSpPr/>
          <p:nvPr/>
        </p:nvSpPr>
        <p:spPr>
          <a:xfrm>
            <a:off x="111795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1400">
                <a:highlight>
                  <a:srgbClr val="FFCD00"/>
                </a:highlight>
              </a:defRPr>
            </a:lvl1pPr>
            <a:lvl2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endParaRPr/>
          </a:p>
        </p:txBody>
      </p:sp>
      <p:cxnSp>
        <p:nvCxnSpPr>
          <p:cNvPr id="13" name="Shape 13"/>
          <p:cNvCxnSpPr/>
          <p:nvPr/>
        </p:nvCxnSpPr>
        <p:spPr>
          <a:xfrm>
            <a:off x="-6025" y="2571761"/>
            <a:ext cx="19844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Shape 14"/>
          <p:cNvSpPr/>
          <p:nvPr/>
        </p:nvSpPr>
        <p:spPr>
          <a:xfrm>
            <a:off x="1117950" y="228825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SzPct val="100000"/>
              <a:defRPr sz="3000"/>
            </a:lvl1pPr>
            <a:lvl2pPr rtl="0">
              <a:spcBef>
                <a:spcPts val="0"/>
              </a:spcBef>
              <a:buSzPct val="100000"/>
              <a:defRPr sz="3000"/>
            </a:lvl2pPr>
            <a:lvl3pPr rtl="0">
              <a:spcBef>
                <a:spcPts val="0"/>
              </a:spcBef>
              <a:buSzPct val="100000"/>
              <a:defRPr sz="3000"/>
            </a:lvl3pPr>
            <a:lvl4pPr rtl="0">
              <a:spcBef>
                <a:spcPts val="0"/>
              </a:spcBef>
              <a:buSzPct val="100000"/>
              <a:defRPr sz="3000"/>
            </a:lvl4pPr>
            <a:lvl5pPr rtl="0">
              <a:spcBef>
                <a:spcPts val="0"/>
              </a:spcBef>
              <a:buSzPct val="100000"/>
              <a:defRPr sz="3000"/>
            </a:lvl5pPr>
            <a:lvl6pPr rtl="0">
              <a:spcBef>
                <a:spcPts val="0"/>
              </a:spcBef>
              <a:buSzPct val="100000"/>
              <a:defRPr sz="3000"/>
            </a:lvl6pPr>
            <a:lvl7pPr rtl="0">
              <a:spcBef>
                <a:spcPts val="0"/>
              </a:spcBef>
              <a:buSzPct val="100000"/>
              <a:defRPr sz="3000"/>
            </a:lvl7pPr>
            <a:lvl8pPr rtl="0">
              <a:spcBef>
                <a:spcPts val="0"/>
              </a:spcBef>
              <a:buSzPct val="100000"/>
              <a:defRPr sz="3000"/>
            </a:lvl8pPr>
            <a:lvl9pPr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cxnSp>
        <p:nvCxnSpPr>
          <p:cNvPr id="16" name="Shape 16"/>
          <p:cNvCxnSpPr/>
          <p:nvPr/>
        </p:nvCxnSpPr>
        <p:spPr>
          <a:xfrm>
            <a:off x="5898975" y="2571750"/>
            <a:ext cx="32510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hape 23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4" name="Shape 24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27" name="Shape 27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800"/>
            </a:lvl1pPr>
            <a:lvl2pPr rtl="0">
              <a:spcBef>
                <a:spcPts val="0"/>
              </a:spcBef>
              <a:buSzPct val="100000"/>
              <a:defRPr sz="1800"/>
            </a:lvl2pPr>
            <a:lvl3pPr rtl="0">
              <a:spcBef>
                <a:spcPts val="0"/>
              </a:spcBef>
              <a:buSzPct val="100000"/>
              <a:defRPr sz="1800"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3834911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800"/>
            </a:lvl1pPr>
            <a:lvl2pPr rtl="0">
              <a:spcBef>
                <a:spcPts val="0"/>
              </a:spcBef>
              <a:buSzPct val="100000"/>
              <a:defRPr sz="1800"/>
            </a:lvl2pPr>
            <a:lvl3pPr rtl="0">
              <a:spcBef>
                <a:spcPts val="0"/>
              </a:spcBef>
              <a:buSzPct val="100000"/>
              <a:defRPr sz="1800"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800"/>
            </a:lvl1pPr>
            <a:lvl2pPr rtl="0">
              <a:spcBef>
                <a:spcPts val="0"/>
              </a:spcBef>
              <a:buSzPct val="100000"/>
              <a:defRPr sz="1800"/>
            </a:lvl2pPr>
            <a:lvl3pPr rtl="0">
              <a:spcBef>
                <a:spcPts val="0"/>
              </a:spcBef>
              <a:buSzPct val="100000"/>
              <a:defRPr sz="1800"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1" name="Shape 41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2" name="Shape 42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5" name="Shape 4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381250" y="937116"/>
            <a:ext cx="6809700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7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71.png"/><Relationship Id="rId5" Type="http://schemas.openxmlformats.org/officeDocument/2006/relationships/image" Target="../media/image18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71.png"/><Relationship Id="rId5" Type="http://schemas.openxmlformats.org/officeDocument/2006/relationships/image" Target="../media/image18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70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22.xml"/><Relationship Id="rId5" Type="http://schemas.openxmlformats.org/officeDocument/2006/relationships/image" Target="../media/image24.tiff"/><Relationship Id="rId6" Type="http://schemas.openxmlformats.org/officeDocument/2006/relationships/image" Target="../media/image25.tiff"/><Relationship Id="rId7" Type="http://schemas.openxmlformats.org/officeDocument/2006/relationships/image" Target="../media/image26.png"/><Relationship Id="rId1" Type="http://schemas.microsoft.com/office/2007/relationships/media" Target="../media/media1.aiff"/><Relationship Id="rId2" Type="http://schemas.openxmlformats.org/officeDocument/2006/relationships/audio" Target="../media/media1.a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hyperlink" Target="mailto:markostam@gmail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1246729" y="1061937"/>
            <a:ext cx="677577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dirty="0" smtClean="0"/>
              <a:t>Active Noise </a:t>
            </a:r>
            <a:r>
              <a:rPr lang="en-US" dirty="0" smtClean="0"/>
              <a:t>Cancellation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b="0" i="1" dirty="0" smtClean="0"/>
              <a:t>Using </a:t>
            </a:r>
            <a:r>
              <a:rPr lang="en-US" sz="2400" b="0" i="1" dirty="0"/>
              <a:t>the LMS and </a:t>
            </a:r>
            <a:r>
              <a:rPr lang="en-US" sz="2400" b="0" i="1" dirty="0" err="1"/>
              <a:t>FxLMS</a:t>
            </a:r>
            <a:r>
              <a:rPr lang="en-US" sz="2400" b="0" i="1" dirty="0"/>
              <a:t> algorithms</a:t>
            </a:r>
            <a:endParaRPr lang="en" sz="2400" dirty="0"/>
          </a:p>
        </p:txBody>
      </p:sp>
      <p:sp>
        <p:nvSpPr>
          <p:cNvPr id="13" name="Shape 81"/>
          <p:cNvSpPr txBox="1"/>
          <p:nvPr/>
        </p:nvSpPr>
        <p:spPr>
          <a:xfrm>
            <a:off x="3310360" y="3695925"/>
            <a:ext cx="5719894" cy="839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600"/>
              </a:spcBef>
              <a:buNone/>
            </a:pPr>
            <a:r>
              <a:rPr lang="en-US" sz="1600" dirty="0" smtClean="0">
                <a:latin typeface="Lora" charset="0"/>
                <a:ea typeface="Lora" charset="0"/>
                <a:cs typeface="Lora" charset="0"/>
                <a:sym typeface="Quattrocento Sans"/>
              </a:rPr>
              <a:t>November 7, 2016</a:t>
            </a:r>
            <a:endParaRPr lang="en" sz="1600" dirty="0">
              <a:latin typeface="Lora" charset="0"/>
              <a:ea typeface="Lora" charset="0"/>
              <a:cs typeface="Lora" charset="0"/>
              <a:sym typeface="Quattrocento Sans"/>
            </a:endParaRPr>
          </a:p>
          <a:p>
            <a:pPr lvl="0" algn="r" rtl="0">
              <a:spcBef>
                <a:spcPts val="600"/>
              </a:spcBef>
              <a:buNone/>
            </a:pPr>
            <a:r>
              <a:rPr lang="en-US" sz="1600" b="1" dirty="0" smtClean="0">
                <a:latin typeface="Lora" charset="0"/>
                <a:ea typeface="Lora" charset="0"/>
                <a:cs typeface="Lora" charset="0"/>
                <a:sym typeface="Quattrocento Sans"/>
              </a:rPr>
              <a:t>Marko Stamenovic</a:t>
            </a:r>
          </a:p>
          <a:p>
            <a:pPr lvl="0" algn="r" rtl="0">
              <a:spcBef>
                <a:spcPts val="600"/>
              </a:spcBef>
              <a:buNone/>
            </a:pPr>
            <a:r>
              <a:rPr lang="en-US" sz="1600" i="1" dirty="0" err="1" smtClean="0">
                <a:latin typeface="Lora" charset="0"/>
                <a:ea typeface="Lora" charset="0"/>
                <a:cs typeface="Lora" charset="0"/>
                <a:sym typeface="Quattrocento Sans"/>
              </a:rPr>
              <a:t>Recurse</a:t>
            </a:r>
            <a:r>
              <a:rPr lang="en-US" sz="1600" i="1" dirty="0" smtClean="0">
                <a:latin typeface="Lora" charset="0"/>
                <a:ea typeface="Lora" charset="0"/>
                <a:cs typeface="Lora" charset="0"/>
                <a:sym typeface="Quattrocento Sans"/>
              </a:rPr>
              <a:t> Center Lightning Talk</a:t>
            </a:r>
          </a:p>
          <a:p>
            <a:pPr algn="r">
              <a:spcBef>
                <a:spcPts val="600"/>
              </a:spcBef>
            </a:pPr>
            <a:r>
              <a:rPr lang="en-US" sz="1600" i="1" dirty="0">
                <a:latin typeface="Lora" charset="0"/>
                <a:ea typeface="Lora" charset="0"/>
                <a:cs typeface="Lora" charset="0"/>
                <a:sym typeface="Quattrocento Sans"/>
              </a:rPr>
              <a:t>https://</a:t>
            </a:r>
            <a:r>
              <a:rPr lang="en-US" sz="1600" i="1" dirty="0" err="1" smtClean="0">
                <a:latin typeface="Lora" charset="0"/>
                <a:ea typeface="Lora" charset="0"/>
                <a:cs typeface="Lora" charset="0"/>
                <a:sym typeface="Quattrocento Sans"/>
              </a:rPr>
              <a:t>github.com</a:t>
            </a:r>
            <a:r>
              <a:rPr lang="en-US" sz="1600" i="1" dirty="0" smtClean="0">
                <a:latin typeface="Lora" charset="0"/>
                <a:ea typeface="Lora" charset="0"/>
                <a:cs typeface="Lora" charset="0"/>
                <a:sym typeface="Quattrocento Sans"/>
              </a:rPr>
              <a:t>/</a:t>
            </a:r>
            <a:r>
              <a:rPr lang="en-US" sz="1600" i="1" dirty="0" err="1" smtClean="0">
                <a:latin typeface="Lora" charset="0"/>
                <a:ea typeface="Lora" charset="0"/>
                <a:cs typeface="Lora" charset="0"/>
                <a:sym typeface="Quattrocento Sans"/>
              </a:rPr>
              <a:t>markostam</a:t>
            </a:r>
            <a:endParaRPr lang="en" sz="1600" i="1" dirty="0">
              <a:latin typeface="Lora" charset="0"/>
              <a:ea typeface="Lora" charset="0"/>
              <a:cs typeface="Lora" charset="0"/>
              <a:sym typeface="Quattrocento Sans"/>
            </a:endParaRPr>
          </a:p>
          <a:p>
            <a:pPr lvl="0" algn="r" rtl="0">
              <a:spcBef>
                <a:spcPts val="600"/>
              </a:spcBef>
              <a:buNone/>
            </a:pPr>
            <a:endParaRPr lang="en" sz="1600" i="1" dirty="0">
              <a:latin typeface="Lora" charset="0"/>
              <a:ea typeface="Lora" charset="0"/>
              <a:cs typeface="Lora" charset="0"/>
              <a:sym typeface="Quattrocento Sans"/>
            </a:endParaRPr>
          </a:p>
        </p:txBody>
      </p:sp>
      <p:sp>
        <p:nvSpPr>
          <p:cNvPr id="14" name="Shape 440"/>
          <p:cNvSpPr/>
          <p:nvPr/>
        </p:nvSpPr>
        <p:spPr>
          <a:xfrm>
            <a:off x="1246729" y="3508594"/>
            <a:ext cx="291716" cy="335737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93" y="3066789"/>
            <a:ext cx="1258271" cy="125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5416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4051362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LMS for ANC Equations</a:t>
            </a:r>
            <a:endParaRPr lang="en" dirty="0"/>
          </a:p>
        </p:txBody>
      </p:sp>
      <p:grpSp>
        <p:nvGrpSpPr>
          <p:cNvPr id="295" name="Shape 295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296" name="Shape 29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891" y="1854666"/>
            <a:ext cx="5126205" cy="2754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-111435" y="1653036"/>
                <a:ext cx="43675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charset="0"/>
                        </a:rPr>
                        <m:t>𝑒</m:t>
                      </m:r>
                      <m:d>
                        <m:d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1800">
                          <a:latin typeface="Cambria Math" charset="0"/>
                        </a:rPr>
                        <m:t>= </m:t>
                      </m:r>
                      <m:r>
                        <a:rPr lang="en-US" sz="1800" i="1"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1800">
                          <a:latin typeface="Cambria Math" charset="0"/>
                        </a:rPr>
                        <m:t>− </m:t>
                      </m:r>
                      <m:sSup>
                        <m:sSup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charset="0"/>
                            </a:rPr>
                            <m:t>𝒘</m:t>
                          </m:r>
                        </m:e>
                        <m:sup>
                          <m:r>
                            <a:rPr lang="en-US" sz="18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1800" b="1" i="1">
                          <a:latin typeface="Cambria Math" charset="0"/>
                        </a:rPr>
                        <m:t>𝒙</m:t>
                      </m:r>
                      <m:d>
                        <m:dPr>
                          <m:ctrlPr>
                            <a:rPr lang="en-US" sz="1800" b="1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1435" y="1653036"/>
                <a:ext cx="436759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78499" y="2022368"/>
                <a:ext cx="33877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>
                          <a:latin typeface="Cambria Math" charset="0"/>
                        </a:rPr>
                        <m:t>𝒘</m:t>
                      </m:r>
                      <m:d>
                        <m:dPr>
                          <m:ctrlPr>
                            <a:rPr lang="en-US" sz="1800" b="1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sz="1800">
                              <a:latin typeface="Cambria Math" charset="0"/>
                            </a:rPr>
                            <m:t>+1</m:t>
                          </m:r>
                        </m:e>
                      </m:d>
                      <m:r>
                        <a:rPr lang="en-US" sz="1800">
                          <a:latin typeface="Cambria Math" charset="0"/>
                        </a:rPr>
                        <m:t>= </m:t>
                      </m:r>
                      <m:r>
                        <a:rPr lang="en-US" sz="1800" b="1" i="1">
                          <a:latin typeface="Cambria Math" charset="0"/>
                        </a:rPr>
                        <m:t>𝒘</m:t>
                      </m:r>
                      <m:d>
                        <m:dPr>
                          <m:ctrlPr>
                            <a:rPr lang="en-US" sz="1800" b="1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1800">
                          <a:latin typeface="Cambria Math" charset="0"/>
                        </a:rPr>
                        <m:t>− </m:t>
                      </m:r>
                      <m:r>
                        <a:rPr lang="en-US" sz="1800" i="1">
                          <a:latin typeface="Cambria Math" charset="0"/>
                        </a:rPr>
                        <m:t>𝜇</m:t>
                      </m:r>
                      <m:r>
                        <a:rPr lang="en-US" sz="1800" b="1" i="1">
                          <a:latin typeface="Cambria Math" charset="0"/>
                        </a:rPr>
                        <m:t>𝒙</m:t>
                      </m:r>
                      <m:d>
                        <m:d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1800" i="1">
                          <a:latin typeface="Cambria Math" charset="0"/>
                        </a:rPr>
                        <m:t>𝑒</m:t>
                      </m:r>
                      <m:d>
                        <m:d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99" y="2022368"/>
                <a:ext cx="3387722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96667" b="-1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hape 166"/>
              <p:cNvSpPr txBox="1">
                <a:spLocks/>
              </p:cNvSpPr>
              <p:nvPr/>
            </p:nvSpPr>
            <p:spPr>
              <a:xfrm>
                <a:off x="89211" y="2902994"/>
                <a:ext cx="3910824" cy="1706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>
                <a:defPPr marR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CD00"/>
                  </a:buClr>
                  <a:buSzPct val="100000"/>
                  <a:buFont typeface="Quattrocento Sans"/>
                  <a:buChar char="◉"/>
                  <a:defRPr sz="2400" b="0" i="0" u="none" strike="noStrike" cap="none" baseline="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  <a:rtl val="0"/>
                  </a:defRPr>
                </a:lvl1pPr>
                <a:lvl2pPr marR="0" algn="l" rtl="0">
                  <a:lnSpc>
                    <a:spcPct val="100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rgbClr val="FFCD00"/>
                  </a:buClr>
                  <a:buSzPct val="100000"/>
                  <a:buFont typeface="Quattrocento Sans"/>
                  <a:buNone/>
                  <a:defRPr sz="2000" b="0" i="0" u="none" strike="noStrike" cap="none" baseline="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  <a:rtl val="0"/>
                  </a:defRPr>
                </a:lvl2pPr>
                <a:lvl3pPr marR="0" algn="l" rtl="0">
                  <a:lnSpc>
                    <a:spcPct val="100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rgbClr val="FFCD00"/>
                  </a:buClr>
                  <a:buSzPct val="100000"/>
                  <a:buFont typeface="Quattrocento Sans"/>
                  <a:buNone/>
                  <a:defRPr sz="2000" b="0" i="0" u="none" strike="noStrike" cap="none" baseline="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  <a:rtl val="0"/>
                  </a:defRPr>
                </a:lvl3pPr>
                <a:lvl4pPr marR="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FFCD00"/>
                  </a:buClr>
                  <a:buSzPct val="100000"/>
                  <a:buFont typeface="Quattrocento Sans"/>
                  <a:buNone/>
                  <a:defRPr sz="1800" b="0" i="0" u="none" strike="noStrike" cap="none" baseline="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  <a:rtl val="0"/>
                  </a:defRPr>
                </a:lvl4pPr>
                <a:lvl5pPr marR="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FFCD00"/>
                  </a:buClr>
                  <a:buSzPct val="100000"/>
                  <a:buFont typeface="Quattrocento Sans"/>
                  <a:buNone/>
                  <a:defRPr sz="1800" b="0" i="0" u="none" strike="noStrike" cap="none" baseline="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  <a:rtl val="0"/>
                  </a:defRPr>
                </a:lvl5pPr>
                <a:lvl6pPr marR="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FFCD00"/>
                  </a:buClr>
                  <a:buSzPct val="100000"/>
                  <a:buFont typeface="Quattrocento Sans"/>
                  <a:buNone/>
                  <a:defRPr sz="1800" b="0" i="0" u="none" strike="noStrike" cap="none" baseline="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  <a:rtl val="0"/>
                  </a:defRPr>
                </a:lvl6pPr>
                <a:lvl7pPr marR="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FFCD00"/>
                  </a:buClr>
                  <a:buSzPct val="100000"/>
                  <a:buFont typeface="Quattrocento Sans"/>
                  <a:buNone/>
                  <a:defRPr sz="1800" b="0" i="0" u="none" strike="noStrike" cap="none" baseline="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  <a:rtl val="0"/>
                  </a:defRPr>
                </a:lvl7pPr>
                <a:lvl8pPr marR="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FFCD00"/>
                  </a:buClr>
                  <a:buSzPct val="100000"/>
                  <a:buFont typeface="Quattrocento Sans"/>
                  <a:buNone/>
                  <a:defRPr sz="1800" b="0" i="0" u="none" strike="noStrike" cap="none" baseline="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  <a:rtl val="0"/>
                  </a:defRPr>
                </a:lvl8pPr>
                <a:lvl9pPr marR="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FFCD00"/>
                  </a:buClr>
                  <a:buSzPct val="100000"/>
                  <a:buFont typeface="Quattrocento Sans"/>
                  <a:buNone/>
                  <a:defRPr sz="1800" b="0" i="0" u="none" strike="noStrike" cap="none" baseline="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  <a:rtl val="0"/>
                  </a:defRPr>
                </a:lvl9pPr>
              </a:lstStyle>
              <a:p>
                <a:pPr marL="457200" indent="-228600">
                  <a:spcBef>
                    <a:spcPts val="0"/>
                  </a:spcBef>
                </a:pPr>
                <a:r>
                  <a:rPr lang="en-US" sz="2000" dirty="0" smtClean="0">
                    <a:latin typeface="Arial" charset="0"/>
                    <a:ea typeface="Arial" charset="0"/>
                    <a:cs typeface="Arial" charset="0"/>
                  </a:rPr>
                  <a:t>Least Mean Squares (LMS) algorithm. Uses stochastic gradient descent to minimize </a:t>
                </a:r>
                <a:r>
                  <a:rPr lang="en-US" sz="2000" i="1" dirty="0" smtClean="0">
                    <a:latin typeface="Arial" charset="0"/>
                    <a:ea typeface="Arial" charset="0"/>
                    <a:cs typeface="Arial" charset="0"/>
                  </a:rPr>
                  <a:t>e(n)</a:t>
                </a:r>
                <a:r>
                  <a:rPr lang="en-US" sz="2000" dirty="0" smtClean="0">
                    <a:latin typeface="Arial" charset="0"/>
                    <a:ea typeface="Arial" charset="0"/>
                    <a:cs typeface="Arial" charset="0"/>
                  </a:rPr>
                  <a:t>. Simple and powerful.</a:t>
                </a:r>
              </a:p>
              <a:p>
                <a:pPr marL="457200" indent="-228600">
                  <a:spcBef>
                    <a:spcPts val="0"/>
                  </a:spcBef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0" indent="-228600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= Learning </a:t>
                </a:r>
                <a:r>
                  <a:rPr lang="en-US" sz="2000" dirty="0" smtClean="0">
                    <a:latin typeface="Arial" charset="0"/>
                    <a:ea typeface="Arial" charset="0"/>
                    <a:cs typeface="Arial" charset="0"/>
                  </a:rPr>
                  <a:t>rate</a:t>
                </a: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Shape 1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1" y="2902994"/>
                <a:ext cx="3910824" cy="1706408"/>
              </a:xfrm>
              <a:prstGeom prst="rect">
                <a:avLst/>
              </a:prstGeom>
              <a:blipFill rotWithShape="0">
                <a:blip r:embed="rId6"/>
                <a:stretch>
                  <a:fillRect t="-7857" r="-2340" b="-132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71589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4051362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LMS for ANC Block Diagram</a:t>
            </a:r>
            <a:br>
              <a:rPr lang="en-US" dirty="0" smtClean="0"/>
            </a:br>
            <a:r>
              <a:rPr lang="en-US" dirty="0" smtClean="0"/>
              <a:t>   and Equations</a:t>
            </a:r>
            <a:endParaRPr lang="en" dirty="0"/>
          </a:p>
        </p:txBody>
      </p:sp>
      <p:grpSp>
        <p:nvGrpSpPr>
          <p:cNvPr id="295" name="Shape 295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296" name="Shape 29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891" y="1854666"/>
            <a:ext cx="5126205" cy="2754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43544" y="4170645"/>
                <a:ext cx="43675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charset="0"/>
                        </a:rPr>
                        <m:t>𝑒</m:t>
                      </m:r>
                      <m:d>
                        <m:d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1800">
                          <a:latin typeface="Cambria Math" charset="0"/>
                        </a:rPr>
                        <m:t>= </m:t>
                      </m:r>
                      <m:r>
                        <a:rPr lang="en-US" sz="1800" i="1"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1800">
                          <a:latin typeface="Cambria Math" charset="0"/>
                        </a:rPr>
                        <m:t>− </m:t>
                      </m:r>
                      <m:sSup>
                        <m:sSup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charset="0"/>
                            </a:rPr>
                            <m:t>𝒘</m:t>
                          </m:r>
                        </m:e>
                        <m:sup>
                          <m:r>
                            <a:rPr lang="en-US" sz="18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1800" b="1" i="1">
                          <a:latin typeface="Cambria Math" charset="0"/>
                        </a:rPr>
                        <m:t>𝒙</m:t>
                      </m:r>
                      <m:d>
                        <m:dPr>
                          <m:ctrlPr>
                            <a:rPr lang="en-US" sz="1800" b="1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44" y="4170645"/>
                <a:ext cx="436759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95936" y="4498992"/>
                <a:ext cx="33877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>
                          <a:latin typeface="Cambria Math" charset="0"/>
                        </a:rPr>
                        <m:t>𝒘</m:t>
                      </m:r>
                      <m:d>
                        <m:dPr>
                          <m:ctrlPr>
                            <a:rPr lang="en-US" sz="1800" b="1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sz="1800">
                              <a:latin typeface="Cambria Math" charset="0"/>
                            </a:rPr>
                            <m:t>+1</m:t>
                          </m:r>
                        </m:e>
                      </m:d>
                      <m:r>
                        <a:rPr lang="en-US" sz="1800">
                          <a:latin typeface="Cambria Math" charset="0"/>
                        </a:rPr>
                        <m:t>= </m:t>
                      </m:r>
                      <m:r>
                        <a:rPr lang="en-US" sz="1800" b="1" i="1">
                          <a:latin typeface="Cambria Math" charset="0"/>
                        </a:rPr>
                        <m:t>𝒘</m:t>
                      </m:r>
                      <m:d>
                        <m:dPr>
                          <m:ctrlPr>
                            <a:rPr lang="en-US" sz="1800" b="1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1800">
                          <a:latin typeface="Cambria Math" charset="0"/>
                        </a:rPr>
                        <m:t>− </m:t>
                      </m:r>
                      <m:r>
                        <a:rPr lang="en-US" sz="1800" i="1">
                          <a:latin typeface="Cambria Math" charset="0"/>
                        </a:rPr>
                        <m:t>𝜇</m:t>
                      </m:r>
                      <m:r>
                        <a:rPr lang="en-US" sz="1800" b="1" i="1">
                          <a:latin typeface="Cambria Math" charset="0"/>
                        </a:rPr>
                        <m:t>𝒙</m:t>
                      </m:r>
                      <m:d>
                        <m:d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1800" i="1">
                          <a:latin typeface="Cambria Math" charset="0"/>
                        </a:rPr>
                        <m:t>𝑒</m:t>
                      </m:r>
                      <m:d>
                        <m:d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36" y="4498992"/>
                <a:ext cx="3387722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1250" y="1815814"/>
            <a:ext cx="1583842" cy="191500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479176" y="1854666"/>
            <a:ext cx="69808" cy="26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557262" y="2118610"/>
            <a:ext cx="46686" cy="258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612226" y="2378154"/>
            <a:ext cx="46686" cy="258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658912" y="2644071"/>
            <a:ext cx="84944" cy="27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743856" y="2913088"/>
            <a:ext cx="84944" cy="27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828800" y="3159606"/>
            <a:ext cx="84944" cy="27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13744" y="3391134"/>
            <a:ext cx="119922" cy="212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2" idx="2"/>
          </p:cNvCxnSpPr>
          <p:nvPr/>
        </p:nvCxnSpPr>
        <p:spPr>
          <a:xfrm>
            <a:off x="2033666" y="3603462"/>
            <a:ext cx="139505" cy="127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hape 154"/>
          <p:cNvSpPr txBox="1">
            <a:spLocks/>
          </p:cNvSpPr>
          <p:nvPr/>
        </p:nvSpPr>
        <p:spPr>
          <a:xfrm>
            <a:off x="1743856" y="3738247"/>
            <a:ext cx="1261024" cy="5012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b="1" dirty="0">
                <a:highlight>
                  <a:srgbClr val="FFCD00"/>
                </a:highlight>
              </a:rPr>
              <a:t>e</a:t>
            </a:r>
            <a:r>
              <a:rPr lang="en-US" sz="1200" b="1" dirty="0" smtClean="0">
                <a:highlight>
                  <a:srgbClr val="FFCD00"/>
                </a:highlight>
              </a:rPr>
              <a:t>rror </a:t>
            </a:r>
            <a:r>
              <a:rPr lang="en-US" sz="1200" b="1" i="1" dirty="0" smtClean="0">
                <a:highlight>
                  <a:srgbClr val="FFCD00"/>
                </a:highlight>
              </a:rPr>
              <a:t>e(n)</a:t>
            </a:r>
            <a:endParaRPr lang="en" sz="1200" b="1" dirty="0"/>
          </a:p>
        </p:txBody>
      </p:sp>
    </p:spTree>
    <p:extLst>
      <p:ext uri="{BB962C8B-B14F-4D97-AF65-F5344CB8AC3E}">
        <p14:creationId xmlns:p14="http://schemas.microsoft.com/office/powerpoint/2010/main" val="161247660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4649160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Cool story, show me </a:t>
            </a:r>
            <a:r>
              <a:rPr lang="en-US" dirty="0" err="1" smtClean="0"/>
              <a:t>dez</a:t>
            </a:r>
            <a:r>
              <a:rPr lang="en-US" dirty="0" smtClean="0"/>
              <a:t> code</a:t>
            </a:r>
            <a:endParaRPr lang="en" dirty="0"/>
          </a:p>
        </p:txBody>
      </p:sp>
      <p:grpSp>
        <p:nvGrpSpPr>
          <p:cNvPr id="295" name="Shape 295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296" name="Shape 29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" name="Rectangle 8"/>
          <p:cNvSpPr/>
          <p:nvPr/>
        </p:nvSpPr>
        <p:spPr>
          <a:xfrm>
            <a:off x="5104435" y="937125"/>
            <a:ext cx="4039565" cy="308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166886" y="1697566"/>
            <a:ext cx="4977114" cy="3100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50" dirty="0">
                <a:solidFill>
                  <a:srgbClr val="262626"/>
                </a:solidFill>
                <a:latin typeface="Consolas" charset="0"/>
              </a:rPr>
              <a:t>	</a:t>
            </a:r>
          </a:p>
          <a:p>
            <a:r>
              <a:rPr lang="nb-NO" sz="850" dirty="0">
                <a:solidFill>
                  <a:prstClr val="black"/>
                </a:solidFill>
                <a:latin typeface="Consolas" charset="0"/>
              </a:rPr>
              <a:t>	</a:t>
            </a:r>
            <a:r>
              <a:rPr lang="nb-NO" sz="850" dirty="0" err="1" smtClean="0">
                <a:solidFill>
                  <a:srgbClr val="0E72A4"/>
                </a:solidFill>
                <a:latin typeface="Consolas" charset="0"/>
              </a:rPr>
              <a:t>yn</a:t>
            </a:r>
            <a:r>
              <a:rPr lang="nb-NO" sz="850" dirty="0" smtClean="0">
                <a:solidFill>
                  <a:srgbClr val="262626"/>
                </a:solidFill>
                <a:latin typeface="Consolas" charset="0"/>
              </a:rPr>
              <a:t>=</a:t>
            </a:r>
            <a:r>
              <a:rPr lang="nb-NO" sz="850" dirty="0" smtClean="0">
                <a:solidFill>
                  <a:srgbClr val="0E72A4"/>
                </a:solidFill>
                <a:latin typeface="Consolas" charset="0"/>
              </a:rPr>
              <a:t>0.0</a:t>
            </a:r>
            <a:r>
              <a:rPr lang="nb-NO" sz="850" dirty="0">
                <a:solidFill>
                  <a:srgbClr val="262626"/>
                </a:solidFill>
                <a:latin typeface="Consolas" charset="0"/>
              </a:rPr>
              <a:t>;	</a:t>
            </a:r>
          </a:p>
          <a:p>
            <a:r>
              <a:rPr lang="is-IS" sz="850" dirty="0">
                <a:solidFill>
                  <a:prstClr val="black"/>
                </a:solidFill>
                <a:latin typeface="Consolas" charset="0"/>
              </a:rPr>
              <a:t>	</a:t>
            </a:r>
            <a:r>
              <a:rPr lang="is-IS" sz="850" dirty="0" smtClean="0">
                <a:solidFill>
                  <a:srgbClr val="262626"/>
                </a:solidFill>
                <a:latin typeface="Consolas" charset="0"/>
              </a:rPr>
              <a:t>x[</a:t>
            </a:r>
            <a:r>
              <a:rPr lang="is-IS" sz="850" dirty="0" smtClean="0">
                <a:solidFill>
                  <a:srgbClr val="0E72A4"/>
                </a:solidFill>
                <a:latin typeface="Consolas" charset="0"/>
              </a:rPr>
              <a:t>0</a:t>
            </a:r>
            <a:r>
              <a:rPr lang="is-IS" sz="850" dirty="0">
                <a:solidFill>
                  <a:srgbClr val="262626"/>
                </a:solidFill>
                <a:latin typeface="Consolas" charset="0"/>
              </a:rPr>
              <a:t>] = refnoise;	</a:t>
            </a:r>
          </a:p>
          <a:p>
            <a:r>
              <a:rPr lang="is-IS" sz="850" dirty="0">
                <a:solidFill>
                  <a:srgbClr val="262626"/>
                </a:solidFill>
                <a:latin typeface="Consolas" charset="0"/>
              </a:rPr>
              <a:t>	</a:t>
            </a:r>
          </a:p>
          <a:p>
            <a:r>
              <a:rPr lang="en-US" sz="850" dirty="0">
                <a:solidFill>
                  <a:prstClr val="black"/>
                </a:solidFill>
                <a:latin typeface="Consolas" charset="0"/>
              </a:rPr>
              <a:t>	</a:t>
            </a:r>
            <a:r>
              <a:rPr lang="en-US" sz="850" dirty="0" smtClean="0">
                <a:solidFill>
                  <a:srgbClr val="94064B"/>
                </a:solidFill>
                <a:latin typeface="Consolas" charset="0"/>
              </a:rPr>
              <a:t>for</a:t>
            </a:r>
            <a:r>
              <a:rPr lang="en-US" sz="850" dirty="0" smtClean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(</a:t>
            </a:r>
            <a:r>
              <a:rPr lang="en-US" sz="850" dirty="0" err="1">
                <a:solidFill>
                  <a:srgbClr val="262626"/>
                </a:solidFill>
                <a:latin typeface="Consolas" charset="0"/>
              </a:rPr>
              <a:t>i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 = </a:t>
            </a:r>
            <a:r>
              <a:rPr lang="en-US" sz="850" dirty="0">
                <a:solidFill>
                  <a:srgbClr val="0E72A4"/>
                </a:solidFill>
                <a:latin typeface="Consolas" charset="0"/>
              </a:rPr>
              <a:t>0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; </a:t>
            </a:r>
            <a:r>
              <a:rPr lang="en-US" sz="850" dirty="0" err="1">
                <a:solidFill>
                  <a:srgbClr val="262626"/>
                </a:solidFill>
                <a:latin typeface="Consolas" charset="0"/>
              </a:rPr>
              <a:t>i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 &lt; N; </a:t>
            </a:r>
            <a:r>
              <a:rPr lang="en-US" sz="850" dirty="0" err="1">
                <a:solidFill>
                  <a:srgbClr val="262626"/>
                </a:solidFill>
                <a:latin typeface="Consolas" charset="0"/>
              </a:rPr>
              <a:t>i</a:t>
            </a:r>
            <a:r>
              <a:rPr lang="en-US" sz="850" dirty="0" smtClean="0">
                <a:solidFill>
                  <a:srgbClr val="262626"/>
                </a:solidFill>
                <a:latin typeface="Consolas" charset="0"/>
              </a:rPr>
              <a:t>++) </a:t>
            </a:r>
            <a:r>
              <a:rPr lang="en-US" sz="850" dirty="0">
                <a:solidFill>
                  <a:srgbClr val="848684"/>
                </a:solidFill>
                <a:latin typeface="Consolas" charset="0"/>
              </a:rPr>
              <a:t>// compute adaptive filter output (</a:t>
            </a:r>
            <a:r>
              <a:rPr lang="en-US" sz="850" dirty="0" err="1">
                <a:solidFill>
                  <a:srgbClr val="848684"/>
                </a:solidFill>
                <a:latin typeface="Consolas" charset="0"/>
              </a:rPr>
              <a:t>w'x</a:t>
            </a:r>
            <a:r>
              <a:rPr lang="en-US" sz="850" dirty="0">
                <a:solidFill>
                  <a:srgbClr val="848684"/>
                </a:solidFill>
                <a:latin typeface="Consolas" charset="0"/>
              </a:rPr>
              <a:t>)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	</a:t>
            </a:r>
            <a:endParaRPr lang="en-US" sz="850" dirty="0" smtClean="0">
              <a:solidFill>
                <a:srgbClr val="262626"/>
              </a:solidFill>
              <a:latin typeface="Consolas" charset="0"/>
            </a:endParaRPr>
          </a:p>
          <a:p>
            <a:r>
              <a:rPr lang="en-US" sz="850" dirty="0" smtClean="0">
                <a:solidFill>
                  <a:prstClr val="black"/>
                </a:solidFill>
                <a:latin typeface="Consolas" charset="0"/>
              </a:rPr>
              <a:t>	</a:t>
            </a:r>
            <a:r>
              <a:rPr lang="en-US" sz="850" dirty="0" smtClean="0">
                <a:solidFill>
                  <a:srgbClr val="262626"/>
                </a:solidFill>
                <a:latin typeface="Consolas" charset="0"/>
              </a:rPr>
              <a:t>{	</a:t>
            </a:r>
          </a:p>
          <a:p>
            <a:r>
              <a:rPr lang="en-US" sz="850" dirty="0">
                <a:solidFill>
                  <a:prstClr val="black"/>
                </a:solidFill>
                <a:latin typeface="Consolas" charset="0"/>
              </a:rPr>
              <a:t>	</a:t>
            </a:r>
            <a:r>
              <a:rPr lang="en-US" sz="850" dirty="0" smtClean="0">
                <a:solidFill>
                  <a:srgbClr val="262626"/>
                </a:solidFill>
                <a:latin typeface="Consolas" charset="0"/>
              </a:rPr>
              <a:t>     </a:t>
            </a:r>
            <a:r>
              <a:rPr lang="en-US" sz="850" dirty="0" err="1" smtClean="0">
                <a:solidFill>
                  <a:srgbClr val="0E72A4"/>
                </a:solidFill>
                <a:latin typeface="Consolas" charset="0"/>
              </a:rPr>
              <a:t>yn</a:t>
            </a:r>
            <a:r>
              <a:rPr lang="en-US" sz="850" dirty="0" smtClean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+= (weights[</a:t>
            </a:r>
            <a:r>
              <a:rPr lang="en-US" sz="850" dirty="0" err="1">
                <a:solidFill>
                  <a:srgbClr val="262626"/>
                </a:solidFill>
                <a:latin typeface="Consolas" charset="0"/>
              </a:rPr>
              <a:t>i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] * x[</a:t>
            </a:r>
            <a:r>
              <a:rPr lang="en-US" sz="850" dirty="0" err="1">
                <a:solidFill>
                  <a:srgbClr val="262626"/>
                </a:solidFill>
                <a:latin typeface="Consolas" charset="0"/>
              </a:rPr>
              <a:t>i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]);	</a:t>
            </a:r>
          </a:p>
          <a:p>
            <a:r>
              <a:rPr lang="en-US" sz="850" dirty="0">
                <a:solidFill>
                  <a:prstClr val="black"/>
                </a:solidFill>
                <a:latin typeface="Consolas" charset="0"/>
              </a:rPr>
              <a:t>	</a:t>
            </a:r>
            <a:r>
              <a:rPr lang="en-US" sz="850" dirty="0" smtClean="0">
                <a:solidFill>
                  <a:srgbClr val="262626"/>
                </a:solidFill>
                <a:latin typeface="Consolas" charset="0"/>
              </a:rPr>
              <a:t>}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	</a:t>
            </a:r>
          </a:p>
          <a:p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	</a:t>
            </a:r>
          </a:p>
          <a:p>
            <a:r>
              <a:rPr lang="en-US" sz="850" dirty="0">
                <a:solidFill>
                  <a:prstClr val="black"/>
                </a:solidFill>
                <a:latin typeface="Consolas" charset="0"/>
              </a:rPr>
              <a:t>	</a:t>
            </a:r>
            <a:r>
              <a:rPr lang="en-US" sz="850" dirty="0" smtClean="0">
                <a:solidFill>
                  <a:srgbClr val="262626"/>
                </a:solidFill>
                <a:latin typeface="Consolas" charset="0"/>
              </a:rPr>
              <a:t>error 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= - </a:t>
            </a:r>
            <a:r>
              <a:rPr lang="en-US" sz="850" dirty="0" err="1">
                <a:solidFill>
                  <a:srgbClr val="0E72A4"/>
                </a:solidFill>
                <a:latin typeface="Consolas" charset="0"/>
              </a:rPr>
              <a:t>yn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; </a:t>
            </a:r>
            <a:r>
              <a:rPr lang="en-US" sz="850" dirty="0">
                <a:solidFill>
                  <a:srgbClr val="848684"/>
                </a:solidFill>
                <a:latin typeface="Consolas" charset="0"/>
              </a:rPr>
              <a:t>// compute error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	</a:t>
            </a:r>
          </a:p>
          <a:p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	</a:t>
            </a:r>
          </a:p>
          <a:p>
            <a:r>
              <a:rPr lang="en-US" sz="850" dirty="0">
                <a:solidFill>
                  <a:prstClr val="black"/>
                </a:solidFill>
                <a:latin typeface="Consolas" charset="0"/>
              </a:rPr>
              <a:t>	</a:t>
            </a:r>
            <a:r>
              <a:rPr lang="en-US" sz="850" dirty="0" smtClean="0">
                <a:solidFill>
                  <a:srgbClr val="94064B"/>
                </a:solidFill>
                <a:latin typeface="Consolas" charset="0"/>
              </a:rPr>
              <a:t>for</a:t>
            </a:r>
            <a:r>
              <a:rPr lang="en-US" sz="850" dirty="0" smtClean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(</a:t>
            </a:r>
            <a:r>
              <a:rPr lang="en-US" sz="850" dirty="0" err="1">
                <a:solidFill>
                  <a:srgbClr val="262626"/>
                </a:solidFill>
                <a:latin typeface="Consolas" charset="0"/>
              </a:rPr>
              <a:t>i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 = N-</a:t>
            </a:r>
            <a:r>
              <a:rPr lang="en-US" sz="850" dirty="0">
                <a:solidFill>
                  <a:srgbClr val="0E72A4"/>
                </a:solidFill>
                <a:latin typeface="Consolas" charset="0"/>
              </a:rPr>
              <a:t>1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; </a:t>
            </a:r>
            <a:r>
              <a:rPr lang="en-US" sz="850" dirty="0" err="1">
                <a:solidFill>
                  <a:srgbClr val="262626"/>
                </a:solidFill>
                <a:latin typeface="Consolas" charset="0"/>
              </a:rPr>
              <a:t>i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 &gt;= </a:t>
            </a:r>
            <a:r>
              <a:rPr lang="en-US" sz="850" dirty="0">
                <a:solidFill>
                  <a:srgbClr val="0E72A4"/>
                </a:solidFill>
                <a:latin typeface="Consolas" charset="0"/>
              </a:rPr>
              <a:t>0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; </a:t>
            </a:r>
            <a:r>
              <a:rPr lang="en-US" sz="850" dirty="0" err="1">
                <a:solidFill>
                  <a:srgbClr val="262626"/>
                </a:solidFill>
                <a:latin typeface="Consolas" charset="0"/>
              </a:rPr>
              <a:t>i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--) </a:t>
            </a:r>
            <a:r>
              <a:rPr lang="en-US" sz="850" dirty="0">
                <a:solidFill>
                  <a:srgbClr val="848684"/>
                </a:solidFill>
                <a:latin typeface="Consolas" charset="0"/>
              </a:rPr>
              <a:t>// update weights and delay line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	</a:t>
            </a:r>
          </a:p>
          <a:p>
            <a:r>
              <a:rPr lang="en-US" sz="850" dirty="0">
                <a:solidFill>
                  <a:prstClr val="black"/>
                </a:solidFill>
                <a:latin typeface="Consolas" charset="0"/>
              </a:rPr>
              <a:t>	</a:t>
            </a:r>
            <a:r>
              <a:rPr lang="en-US" sz="850" dirty="0" smtClean="0">
                <a:solidFill>
                  <a:srgbClr val="262626"/>
                </a:solidFill>
                <a:latin typeface="Consolas" charset="0"/>
              </a:rPr>
              <a:t>{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	</a:t>
            </a:r>
          </a:p>
          <a:p>
            <a:r>
              <a:rPr lang="en-US" sz="850" dirty="0">
                <a:solidFill>
                  <a:prstClr val="black"/>
                </a:solidFill>
                <a:latin typeface="Consolas" charset="0"/>
              </a:rPr>
              <a:t>	</a:t>
            </a:r>
            <a:r>
              <a:rPr lang="en-US" sz="850" dirty="0" smtClean="0">
                <a:solidFill>
                  <a:srgbClr val="262626"/>
                </a:solidFill>
                <a:latin typeface="Consolas" charset="0"/>
              </a:rPr>
              <a:t>     weights[</a:t>
            </a:r>
            <a:r>
              <a:rPr lang="en-US" sz="850" dirty="0" err="1" smtClean="0">
                <a:solidFill>
                  <a:srgbClr val="262626"/>
                </a:solidFill>
                <a:latin typeface="Consolas" charset="0"/>
              </a:rPr>
              <a:t>i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] = weights[</a:t>
            </a:r>
            <a:r>
              <a:rPr lang="en-US" sz="850" dirty="0" err="1">
                <a:solidFill>
                  <a:srgbClr val="262626"/>
                </a:solidFill>
                <a:latin typeface="Consolas" charset="0"/>
              </a:rPr>
              <a:t>i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] + mu*error*x[</a:t>
            </a:r>
            <a:r>
              <a:rPr lang="en-US" sz="850" dirty="0" err="1">
                <a:solidFill>
                  <a:srgbClr val="262626"/>
                </a:solidFill>
                <a:latin typeface="Consolas" charset="0"/>
              </a:rPr>
              <a:t>i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];	</a:t>
            </a:r>
          </a:p>
          <a:p>
            <a:r>
              <a:rPr lang="pt-BR" sz="850" dirty="0">
                <a:solidFill>
                  <a:prstClr val="black"/>
                </a:solidFill>
                <a:latin typeface="Consolas" charset="0"/>
              </a:rPr>
              <a:t>	</a:t>
            </a:r>
            <a:r>
              <a:rPr lang="pt-BR" sz="850" dirty="0" smtClean="0">
                <a:solidFill>
                  <a:srgbClr val="262626"/>
                </a:solidFill>
                <a:latin typeface="Consolas" charset="0"/>
              </a:rPr>
              <a:t>     </a:t>
            </a:r>
            <a:r>
              <a:rPr lang="pt-BR" sz="850" dirty="0" err="1" smtClean="0">
                <a:solidFill>
                  <a:srgbClr val="262626"/>
                </a:solidFill>
                <a:latin typeface="Consolas" charset="0"/>
              </a:rPr>
              <a:t>x</a:t>
            </a:r>
            <a:r>
              <a:rPr lang="pt-BR" sz="850" dirty="0" smtClean="0">
                <a:solidFill>
                  <a:srgbClr val="262626"/>
                </a:solidFill>
                <a:latin typeface="Consolas" charset="0"/>
              </a:rPr>
              <a:t>[</a:t>
            </a:r>
            <a:r>
              <a:rPr lang="pt-BR" sz="850" dirty="0" err="1" smtClean="0">
                <a:solidFill>
                  <a:srgbClr val="262626"/>
                </a:solidFill>
                <a:latin typeface="Consolas" charset="0"/>
              </a:rPr>
              <a:t>i</a:t>
            </a:r>
            <a:r>
              <a:rPr lang="pt-BR" sz="850" dirty="0">
                <a:solidFill>
                  <a:srgbClr val="262626"/>
                </a:solidFill>
                <a:latin typeface="Consolas" charset="0"/>
              </a:rPr>
              <a:t>] = </a:t>
            </a:r>
            <a:r>
              <a:rPr lang="pt-BR" sz="850" dirty="0" err="1">
                <a:solidFill>
                  <a:srgbClr val="262626"/>
                </a:solidFill>
                <a:latin typeface="Consolas" charset="0"/>
              </a:rPr>
              <a:t>x</a:t>
            </a:r>
            <a:r>
              <a:rPr lang="pt-BR" sz="850" dirty="0">
                <a:solidFill>
                  <a:srgbClr val="262626"/>
                </a:solidFill>
                <a:latin typeface="Consolas" charset="0"/>
              </a:rPr>
              <a:t>[i-</a:t>
            </a:r>
            <a:r>
              <a:rPr lang="pt-BR" sz="850" dirty="0">
                <a:solidFill>
                  <a:srgbClr val="0E72A4"/>
                </a:solidFill>
                <a:latin typeface="Consolas" charset="0"/>
              </a:rPr>
              <a:t>1</a:t>
            </a:r>
            <a:r>
              <a:rPr lang="pt-BR" sz="850" dirty="0">
                <a:solidFill>
                  <a:srgbClr val="262626"/>
                </a:solidFill>
                <a:latin typeface="Consolas" charset="0"/>
              </a:rPr>
              <a:t>];	</a:t>
            </a:r>
          </a:p>
          <a:p>
            <a:r>
              <a:rPr lang="pt-BR" sz="850" dirty="0">
                <a:solidFill>
                  <a:prstClr val="black"/>
                </a:solidFill>
                <a:latin typeface="Consolas" charset="0"/>
              </a:rPr>
              <a:t>	</a:t>
            </a:r>
            <a:r>
              <a:rPr lang="pt-BR" sz="850" dirty="0" smtClean="0">
                <a:solidFill>
                  <a:srgbClr val="262626"/>
                </a:solidFill>
                <a:latin typeface="Consolas" charset="0"/>
              </a:rPr>
              <a:t>}</a:t>
            </a:r>
            <a:r>
              <a:rPr lang="pt-BR" sz="850" dirty="0">
                <a:solidFill>
                  <a:srgbClr val="262626"/>
                </a:solidFill>
                <a:latin typeface="Consolas" charset="0"/>
              </a:rPr>
              <a:t>	</a:t>
            </a:r>
          </a:p>
          <a:p>
            <a:r>
              <a:rPr lang="pt-BR" sz="850" dirty="0">
                <a:solidFill>
                  <a:srgbClr val="262626"/>
                </a:solidFill>
                <a:latin typeface="Consolas" charset="0"/>
              </a:rPr>
              <a:t>	</a:t>
            </a:r>
          </a:p>
          <a:p>
            <a:r>
              <a:rPr lang="pt-BR" sz="850" dirty="0">
                <a:solidFill>
                  <a:prstClr val="black"/>
                </a:solidFill>
                <a:latin typeface="Consolas" charset="0"/>
              </a:rPr>
              <a:t>	</a:t>
            </a:r>
            <a:r>
              <a:rPr lang="pt-BR" sz="850" dirty="0" err="1" smtClean="0">
                <a:solidFill>
                  <a:srgbClr val="262626"/>
                </a:solidFill>
                <a:latin typeface="Consolas" charset="0"/>
              </a:rPr>
              <a:t>codec_data.channel</a:t>
            </a:r>
            <a:r>
              <a:rPr lang="pt-BR" sz="850" dirty="0" smtClean="0">
                <a:solidFill>
                  <a:srgbClr val="262626"/>
                </a:solidFill>
                <a:latin typeface="Consolas" charset="0"/>
              </a:rPr>
              <a:t>[LEFT</a:t>
            </a:r>
            <a:r>
              <a:rPr lang="pt-BR" sz="850" dirty="0">
                <a:solidFill>
                  <a:srgbClr val="262626"/>
                </a:solidFill>
                <a:latin typeface="Consolas" charset="0"/>
              </a:rPr>
              <a:t>]= ((</a:t>
            </a:r>
            <a:r>
              <a:rPr lang="pt-BR" sz="850" dirty="0">
                <a:solidFill>
                  <a:srgbClr val="0E72A4"/>
                </a:solidFill>
                <a:latin typeface="Consolas" charset="0"/>
              </a:rPr>
              <a:t>uint16_t</a:t>
            </a:r>
            <a:r>
              <a:rPr lang="pt-BR" sz="850" dirty="0">
                <a:solidFill>
                  <a:srgbClr val="262626"/>
                </a:solidFill>
                <a:latin typeface="Consolas" charset="0"/>
              </a:rPr>
              <a:t>)(</a:t>
            </a:r>
            <a:r>
              <a:rPr lang="pt-BR" sz="850" dirty="0" err="1">
                <a:solidFill>
                  <a:srgbClr val="262626"/>
                </a:solidFill>
                <a:latin typeface="Consolas" charset="0"/>
              </a:rPr>
              <a:t>error</a:t>
            </a:r>
            <a:r>
              <a:rPr lang="pt-BR" sz="850" dirty="0">
                <a:solidFill>
                  <a:srgbClr val="262626"/>
                </a:solidFill>
                <a:latin typeface="Consolas" charset="0"/>
              </a:rPr>
              <a:t>));	</a:t>
            </a:r>
          </a:p>
          <a:p>
            <a:r>
              <a:rPr lang="pt-BR" sz="850" dirty="0">
                <a:solidFill>
                  <a:prstClr val="black"/>
                </a:solidFill>
                <a:latin typeface="Consolas" charset="0"/>
              </a:rPr>
              <a:t>	</a:t>
            </a:r>
            <a:r>
              <a:rPr lang="pt-BR" sz="850" dirty="0" err="1" smtClean="0">
                <a:solidFill>
                  <a:srgbClr val="262626"/>
                </a:solidFill>
                <a:latin typeface="Consolas" charset="0"/>
              </a:rPr>
              <a:t>codec_data.channel</a:t>
            </a:r>
            <a:r>
              <a:rPr lang="pt-BR" sz="850" dirty="0" smtClean="0">
                <a:solidFill>
                  <a:srgbClr val="262626"/>
                </a:solidFill>
                <a:latin typeface="Consolas" charset="0"/>
              </a:rPr>
              <a:t>[RIGHT</a:t>
            </a:r>
            <a:r>
              <a:rPr lang="pt-BR" sz="850" dirty="0">
                <a:solidFill>
                  <a:srgbClr val="262626"/>
                </a:solidFill>
                <a:latin typeface="Consolas" charset="0"/>
              </a:rPr>
              <a:t>]= ((</a:t>
            </a:r>
            <a:r>
              <a:rPr lang="pt-BR" sz="850" dirty="0">
                <a:solidFill>
                  <a:srgbClr val="0E72A4"/>
                </a:solidFill>
                <a:latin typeface="Consolas" charset="0"/>
              </a:rPr>
              <a:t>uint16_t</a:t>
            </a:r>
            <a:r>
              <a:rPr lang="pt-BR" sz="850" dirty="0">
                <a:solidFill>
                  <a:srgbClr val="262626"/>
                </a:solidFill>
                <a:latin typeface="Consolas" charset="0"/>
              </a:rPr>
              <a:t>)(</a:t>
            </a:r>
            <a:r>
              <a:rPr lang="pt-BR" sz="850" dirty="0" err="1">
                <a:solidFill>
                  <a:srgbClr val="262626"/>
                </a:solidFill>
                <a:latin typeface="Consolas" charset="0"/>
              </a:rPr>
              <a:t>error</a:t>
            </a:r>
            <a:r>
              <a:rPr lang="pt-BR" sz="850" dirty="0">
                <a:solidFill>
                  <a:srgbClr val="262626"/>
                </a:solidFill>
                <a:latin typeface="Consolas" charset="0"/>
              </a:rPr>
              <a:t>));	</a:t>
            </a:r>
          </a:p>
          <a:p>
            <a:r>
              <a:rPr lang="pt-BR" sz="850" dirty="0">
                <a:solidFill>
                  <a:prstClr val="black"/>
                </a:solidFill>
                <a:latin typeface="Consolas" charset="0"/>
              </a:rPr>
              <a:t>	</a:t>
            </a:r>
            <a:r>
              <a:rPr lang="pt-BR" sz="850" dirty="0" err="1" smtClean="0">
                <a:solidFill>
                  <a:srgbClr val="0E72A4"/>
                </a:solidFill>
                <a:latin typeface="Consolas" charset="0"/>
              </a:rPr>
              <a:t>output_sample</a:t>
            </a:r>
            <a:r>
              <a:rPr lang="pt-BR" sz="850" dirty="0" smtClean="0">
                <a:solidFill>
                  <a:srgbClr val="262626"/>
                </a:solidFill>
                <a:latin typeface="Consolas" charset="0"/>
              </a:rPr>
              <a:t>(</a:t>
            </a:r>
            <a:r>
              <a:rPr lang="pt-BR" sz="850" dirty="0" err="1" smtClean="0">
                <a:solidFill>
                  <a:srgbClr val="262626"/>
                </a:solidFill>
                <a:latin typeface="Consolas" charset="0"/>
              </a:rPr>
              <a:t>codec_data.uint</a:t>
            </a:r>
            <a:r>
              <a:rPr lang="pt-BR" sz="850" dirty="0">
                <a:solidFill>
                  <a:srgbClr val="262626"/>
                </a:solidFill>
                <a:latin typeface="Consolas" charset="0"/>
              </a:rPr>
              <a:t>);	</a:t>
            </a:r>
          </a:p>
          <a:p>
            <a:r>
              <a:rPr lang="pt-BR" sz="850" dirty="0">
                <a:solidFill>
                  <a:prstClr val="black"/>
                </a:solidFill>
                <a:latin typeface="Consolas" charset="0"/>
              </a:rPr>
              <a:t>	</a:t>
            </a:r>
            <a:r>
              <a:rPr lang="pt-BR" sz="850" dirty="0" err="1" smtClean="0">
                <a:solidFill>
                  <a:srgbClr val="94064B"/>
                </a:solidFill>
                <a:latin typeface="Consolas" charset="0"/>
              </a:rPr>
              <a:t>return</a:t>
            </a:r>
            <a:r>
              <a:rPr lang="pt-BR" sz="850" dirty="0">
                <a:solidFill>
                  <a:srgbClr val="262626"/>
                </a:solidFill>
                <a:latin typeface="Consolas" charset="0"/>
              </a:rPr>
              <a:t>;	</a:t>
            </a:r>
          </a:p>
          <a:p>
            <a:r>
              <a:rPr lang="pt-BR" sz="850" dirty="0">
                <a:solidFill>
                  <a:prstClr val="black"/>
                </a:solidFill>
                <a:latin typeface="Consolas" charset="0"/>
              </a:rPr>
              <a:t>	</a:t>
            </a:r>
            <a:r>
              <a:rPr lang="pt-BR" sz="850" dirty="0" smtClean="0">
                <a:solidFill>
                  <a:srgbClr val="262626"/>
                </a:solidFill>
                <a:latin typeface="Consolas" charset="0"/>
              </a:rPr>
              <a:t>}</a:t>
            </a:r>
            <a:r>
              <a:rPr lang="pt-BR" sz="850" dirty="0">
                <a:solidFill>
                  <a:srgbClr val="262626"/>
                </a:solidFill>
                <a:latin typeface="Consolas" charset="0"/>
              </a:rPr>
              <a:t>	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5430" y="2065952"/>
            <a:ext cx="4256197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interrupt </a:t>
            </a:r>
            <a:r>
              <a:rPr lang="en-US" sz="850" dirty="0">
                <a:solidFill>
                  <a:srgbClr val="94064B"/>
                </a:solidFill>
                <a:latin typeface="Consolas" charset="0"/>
              </a:rPr>
              <a:t>void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850" dirty="0">
                <a:solidFill>
                  <a:srgbClr val="654792"/>
                </a:solidFill>
                <a:latin typeface="Consolas" charset="0"/>
              </a:rPr>
              <a:t>interrupt4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(</a:t>
            </a:r>
            <a:r>
              <a:rPr lang="en-US" sz="850" dirty="0">
                <a:solidFill>
                  <a:srgbClr val="94064B"/>
                </a:solidFill>
                <a:latin typeface="Consolas" charset="0"/>
              </a:rPr>
              <a:t>void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)		</a:t>
            </a:r>
          </a:p>
          <a:p>
            <a:r>
              <a:rPr lang="en-US" sz="850" dirty="0" smtClean="0">
                <a:solidFill>
                  <a:prstClr val="black"/>
                </a:solidFill>
                <a:latin typeface="Consolas" charset="0"/>
              </a:rPr>
              <a:t>    </a:t>
            </a:r>
            <a:r>
              <a:rPr lang="en-US" sz="850" dirty="0" smtClean="0">
                <a:solidFill>
                  <a:srgbClr val="262626"/>
                </a:solidFill>
                <a:latin typeface="Consolas" charset="0"/>
              </a:rPr>
              <a:t>{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	</a:t>
            </a:r>
          </a:p>
          <a:p>
            <a:r>
              <a:rPr lang="en-US" sz="850" dirty="0" smtClean="0">
                <a:solidFill>
                  <a:prstClr val="black"/>
                </a:solidFill>
                <a:latin typeface="Consolas" charset="0"/>
              </a:rPr>
              <a:t>    </a:t>
            </a:r>
            <a:r>
              <a:rPr lang="en-US" sz="850" dirty="0" smtClean="0">
                <a:solidFill>
                  <a:srgbClr val="94064B"/>
                </a:solidFill>
                <a:latin typeface="Consolas" charset="0"/>
              </a:rPr>
              <a:t>short</a:t>
            </a:r>
            <a:r>
              <a:rPr lang="en-US" sz="850" dirty="0" smtClean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850" dirty="0" err="1">
                <a:solidFill>
                  <a:srgbClr val="262626"/>
                </a:solidFill>
                <a:latin typeface="Consolas" charset="0"/>
              </a:rPr>
              <a:t>i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;	</a:t>
            </a:r>
          </a:p>
          <a:p>
            <a:r>
              <a:rPr lang="en-US" sz="850" dirty="0" smtClean="0">
                <a:solidFill>
                  <a:prstClr val="black"/>
                </a:solidFill>
                <a:latin typeface="Consolas" charset="0"/>
              </a:rPr>
              <a:t>    </a:t>
            </a:r>
            <a:r>
              <a:rPr lang="en-US" sz="850" dirty="0" smtClean="0">
                <a:solidFill>
                  <a:srgbClr val="94064B"/>
                </a:solidFill>
                <a:latin typeface="Consolas" charset="0"/>
              </a:rPr>
              <a:t>float</a:t>
            </a:r>
            <a:r>
              <a:rPr lang="en-US" sz="850" dirty="0" smtClean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input, </a:t>
            </a:r>
            <a:r>
              <a:rPr lang="en-US" sz="850" dirty="0" err="1">
                <a:solidFill>
                  <a:srgbClr val="262626"/>
                </a:solidFill>
                <a:latin typeface="Consolas" charset="0"/>
              </a:rPr>
              <a:t>refnoise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, </a:t>
            </a:r>
            <a:r>
              <a:rPr lang="en-US" sz="850" dirty="0">
                <a:solidFill>
                  <a:srgbClr val="0E72A4"/>
                </a:solidFill>
                <a:latin typeface="Consolas" charset="0"/>
              </a:rPr>
              <a:t>signal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, </a:t>
            </a:r>
            <a:r>
              <a:rPr lang="en-US" sz="850" dirty="0" err="1">
                <a:solidFill>
                  <a:srgbClr val="262626"/>
                </a:solidFill>
                <a:latin typeface="Consolas" charset="0"/>
              </a:rPr>
              <a:t>signoise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, </a:t>
            </a:r>
            <a:r>
              <a:rPr lang="en-US" sz="850" dirty="0" err="1">
                <a:solidFill>
                  <a:srgbClr val="262626"/>
                </a:solidFill>
                <a:latin typeface="Consolas" charset="0"/>
              </a:rPr>
              <a:t>wn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, </a:t>
            </a:r>
            <a:r>
              <a:rPr lang="en-US" sz="850" dirty="0" err="1">
                <a:solidFill>
                  <a:srgbClr val="0E72A4"/>
                </a:solidFill>
                <a:latin typeface="Consolas" charset="0"/>
              </a:rPr>
              <a:t>yn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, error;	</a:t>
            </a:r>
          </a:p>
          <a:p>
            <a:r>
              <a:rPr lang="en-US" sz="850" dirty="0" smtClean="0">
                <a:solidFill>
                  <a:prstClr val="black"/>
                </a:solidFill>
                <a:latin typeface="Consolas" charset="0"/>
              </a:rPr>
              <a:t>    </a:t>
            </a:r>
            <a:r>
              <a:rPr lang="en-US" sz="850" dirty="0" err="1" smtClean="0">
                <a:solidFill>
                  <a:srgbClr val="262626"/>
                </a:solidFill>
                <a:latin typeface="Consolas" charset="0"/>
              </a:rPr>
              <a:t>codec_data.uint</a:t>
            </a:r>
            <a:r>
              <a:rPr lang="en-US" sz="850" dirty="0" smtClean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= </a:t>
            </a:r>
            <a:r>
              <a:rPr lang="en-US" sz="850" dirty="0" err="1">
                <a:solidFill>
                  <a:srgbClr val="0E72A4"/>
                </a:solidFill>
                <a:latin typeface="Consolas" charset="0"/>
              </a:rPr>
              <a:t>input_sample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();	</a:t>
            </a:r>
          </a:p>
          <a:p>
            <a:r>
              <a:rPr lang="en-US" sz="850" dirty="0" smtClean="0">
                <a:solidFill>
                  <a:prstClr val="black"/>
                </a:solidFill>
                <a:latin typeface="Consolas" charset="0"/>
              </a:rPr>
              <a:t>    </a:t>
            </a:r>
            <a:r>
              <a:rPr lang="en-US" sz="850" dirty="0" err="1" smtClean="0">
                <a:solidFill>
                  <a:srgbClr val="262626"/>
                </a:solidFill>
                <a:latin typeface="Consolas" charset="0"/>
              </a:rPr>
              <a:t>refnoise</a:t>
            </a:r>
            <a:r>
              <a:rPr lang="en-US" sz="850" dirty="0" smtClean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=(</a:t>
            </a:r>
            <a:r>
              <a:rPr lang="en-US" sz="850" dirty="0" err="1">
                <a:solidFill>
                  <a:srgbClr val="262626"/>
                </a:solidFill>
                <a:latin typeface="Consolas" charset="0"/>
              </a:rPr>
              <a:t>codec_data.channel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[LEFT]); </a:t>
            </a:r>
            <a:r>
              <a:rPr lang="en-US" sz="850" dirty="0" smtClean="0">
                <a:solidFill>
                  <a:srgbClr val="848684"/>
                </a:solidFill>
                <a:latin typeface="Consolas" charset="0"/>
              </a:rPr>
              <a:t>// </a:t>
            </a:r>
            <a:r>
              <a:rPr lang="en-US" sz="850" dirty="0">
                <a:solidFill>
                  <a:srgbClr val="848684"/>
                </a:solidFill>
                <a:latin typeface="Consolas" charset="0"/>
              </a:rPr>
              <a:t>noise sensor </a:t>
            </a:r>
            <a:r>
              <a:rPr lang="en-US" sz="850" dirty="0">
                <a:solidFill>
                  <a:prstClr val="black"/>
                </a:solidFill>
                <a:latin typeface="Consolas" charset="0"/>
              </a:rPr>
              <a:t>	</a:t>
            </a:r>
            <a:r>
              <a:rPr lang="en-US" sz="850" dirty="0" smtClean="0">
                <a:solidFill>
                  <a:srgbClr val="262626"/>
                </a:solidFill>
                <a:latin typeface="Consolas" charset="0"/>
              </a:rPr>
              <a:t>    </a:t>
            </a:r>
          </a:p>
          <a:p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850" dirty="0" smtClean="0">
                <a:solidFill>
                  <a:srgbClr val="262626"/>
                </a:solidFill>
                <a:latin typeface="Consolas" charset="0"/>
              </a:rPr>
              <a:t>   input 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= </a:t>
            </a:r>
            <a:r>
              <a:rPr lang="en-US" sz="850" dirty="0" err="1">
                <a:solidFill>
                  <a:srgbClr val="262626"/>
                </a:solidFill>
                <a:latin typeface="Consolas" charset="0"/>
              </a:rPr>
              <a:t>refnoise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;	</a:t>
            </a:r>
          </a:p>
          <a:p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	</a:t>
            </a:r>
          </a:p>
          <a:p>
            <a:r>
              <a:rPr lang="en-US" sz="850" dirty="0" smtClean="0">
                <a:solidFill>
                  <a:prstClr val="black"/>
                </a:solidFill>
                <a:latin typeface="Consolas" charset="0"/>
              </a:rPr>
              <a:t>    </a:t>
            </a:r>
            <a:r>
              <a:rPr lang="en-US" sz="850" dirty="0" smtClean="0">
                <a:solidFill>
                  <a:srgbClr val="94064B"/>
                </a:solidFill>
                <a:latin typeface="Consolas" charset="0"/>
              </a:rPr>
              <a:t>for</a:t>
            </a:r>
            <a:r>
              <a:rPr lang="en-US" sz="850" dirty="0" smtClean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(</a:t>
            </a:r>
            <a:r>
              <a:rPr lang="en-US" sz="850" dirty="0" err="1">
                <a:solidFill>
                  <a:srgbClr val="262626"/>
                </a:solidFill>
                <a:latin typeface="Consolas" charset="0"/>
              </a:rPr>
              <a:t>i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=</a:t>
            </a:r>
            <a:r>
              <a:rPr lang="en-US" sz="850" dirty="0">
                <a:solidFill>
                  <a:srgbClr val="0E72A4"/>
                </a:solidFill>
                <a:latin typeface="Consolas" charset="0"/>
              </a:rPr>
              <a:t>0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; </a:t>
            </a:r>
            <a:r>
              <a:rPr lang="en-US" sz="850" dirty="0" err="1">
                <a:solidFill>
                  <a:srgbClr val="262626"/>
                </a:solidFill>
                <a:latin typeface="Consolas" charset="0"/>
              </a:rPr>
              <a:t>i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 &lt; N; </a:t>
            </a:r>
            <a:r>
              <a:rPr lang="en-US" sz="850" dirty="0" err="1">
                <a:solidFill>
                  <a:srgbClr val="262626"/>
                </a:solidFill>
                <a:latin typeface="Consolas" charset="0"/>
              </a:rPr>
              <a:t>i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++) 	</a:t>
            </a:r>
          </a:p>
          <a:p>
            <a:r>
              <a:rPr lang="en-US" sz="850" dirty="0" smtClean="0">
                <a:solidFill>
                  <a:prstClr val="black"/>
                </a:solidFill>
                <a:latin typeface="Consolas" charset="0"/>
              </a:rPr>
              <a:t>    </a:t>
            </a:r>
            <a:r>
              <a:rPr lang="en-US" sz="850" dirty="0" smtClean="0">
                <a:solidFill>
                  <a:srgbClr val="848684"/>
                </a:solidFill>
                <a:latin typeface="Consolas" charset="0"/>
              </a:rPr>
              <a:t>// </a:t>
            </a:r>
            <a:r>
              <a:rPr lang="en-US" sz="850" dirty="0">
                <a:solidFill>
                  <a:srgbClr val="848684"/>
                </a:solidFill>
                <a:latin typeface="Consolas" charset="0"/>
              </a:rPr>
              <a:t>filter </a:t>
            </a:r>
            <a:r>
              <a:rPr lang="en-US" sz="850" dirty="0" err="1">
                <a:solidFill>
                  <a:srgbClr val="848684"/>
                </a:solidFill>
                <a:latin typeface="Consolas" charset="0"/>
              </a:rPr>
              <a:t>refnoise</a:t>
            </a:r>
            <a:r>
              <a:rPr lang="en-US" sz="850" dirty="0">
                <a:solidFill>
                  <a:srgbClr val="848684"/>
                </a:solidFill>
                <a:latin typeface="Consolas" charset="0"/>
              </a:rPr>
              <a:t> to emulate </a:t>
            </a:r>
            <a:r>
              <a:rPr lang="en-US" sz="850" dirty="0" smtClean="0">
                <a:solidFill>
                  <a:srgbClr val="848684"/>
                </a:solidFill>
                <a:latin typeface="Consolas" charset="0"/>
              </a:rPr>
              <a:t>transfer</a:t>
            </a:r>
          </a:p>
          <a:p>
            <a:r>
              <a:rPr lang="en-US" sz="850" dirty="0" smtClean="0">
                <a:solidFill>
                  <a:srgbClr val="848684"/>
                </a:solidFill>
                <a:latin typeface="Consolas" charset="0"/>
              </a:rPr>
              <a:t>    // </a:t>
            </a:r>
            <a:r>
              <a:rPr lang="en-US" sz="850" dirty="0">
                <a:solidFill>
                  <a:srgbClr val="848684"/>
                </a:solidFill>
                <a:latin typeface="Consolas" charset="0"/>
              </a:rPr>
              <a:t>function of firewall (3</a:t>
            </a:r>
            <a:r>
              <a:rPr lang="en-US" sz="850" baseline="30000" dirty="0">
                <a:solidFill>
                  <a:srgbClr val="848684"/>
                </a:solidFill>
                <a:latin typeface="Consolas" charset="0"/>
              </a:rPr>
              <a:t>rd</a:t>
            </a:r>
            <a:r>
              <a:rPr lang="en-US" sz="850" dirty="0">
                <a:solidFill>
                  <a:srgbClr val="848684"/>
                </a:solidFill>
                <a:latin typeface="Consolas" charset="0"/>
              </a:rPr>
              <a:t> order </a:t>
            </a:r>
            <a:r>
              <a:rPr lang="en-US" sz="850" dirty="0" err="1">
                <a:solidFill>
                  <a:srgbClr val="848684"/>
                </a:solidFill>
                <a:latin typeface="Consolas" charset="0"/>
              </a:rPr>
              <a:t>lp</a:t>
            </a:r>
            <a:r>
              <a:rPr lang="en-US" sz="850" dirty="0">
                <a:solidFill>
                  <a:srgbClr val="848684"/>
                </a:solidFill>
                <a:latin typeface="Consolas" charset="0"/>
              </a:rPr>
              <a:t> filter)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	</a:t>
            </a:r>
          </a:p>
          <a:p>
            <a:r>
              <a:rPr lang="de-DE" sz="850" dirty="0" smtClean="0">
                <a:solidFill>
                  <a:prstClr val="black"/>
                </a:solidFill>
                <a:latin typeface="Consolas" charset="0"/>
              </a:rPr>
              <a:t>    </a:t>
            </a:r>
            <a:r>
              <a:rPr lang="de-DE" sz="850" dirty="0" smtClean="0">
                <a:solidFill>
                  <a:srgbClr val="262626"/>
                </a:solidFill>
                <a:latin typeface="Consolas" charset="0"/>
              </a:rPr>
              <a:t>{</a:t>
            </a:r>
            <a:r>
              <a:rPr lang="de-DE" sz="850" dirty="0">
                <a:solidFill>
                  <a:srgbClr val="262626"/>
                </a:solidFill>
                <a:latin typeface="Consolas" charset="0"/>
              </a:rPr>
              <a:t>	</a:t>
            </a:r>
          </a:p>
          <a:p>
            <a:r>
              <a:rPr lang="de-DE" sz="850" dirty="0" smtClean="0">
                <a:solidFill>
                  <a:srgbClr val="262626"/>
                </a:solidFill>
                <a:latin typeface="Consolas" charset="0"/>
              </a:rPr>
              <a:t>        </a:t>
            </a:r>
            <a:r>
              <a:rPr lang="pt-BR" sz="850" dirty="0" err="1">
                <a:solidFill>
                  <a:srgbClr val="262626"/>
                </a:solidFill>
                <a:latin typeface="Consolas" charset="0"/>
              </a:rPr>
              <a:t>wn</a:t>
            </a:r>
            <a:r>
              <a:rPr lang="pt-BR" sz="850" dirty="0">
                <a:solidFill>
                  <a:srgbClr val="262626"/>
                </a:solidFill>
                <a:latin typeface="Consolas" charset="0"/>
              </a:rPr>
              <a:t> = input - a[</a:t>
            </a:r>
            <a:r>
              <a:rPr lang="pt-BR" sz="850" dirty="0" err="1">
                <a:solidFill>
                  <a:srgbClr val="262626"/>
                </a:solidFill>
                <a:latin typeface="Consolas" charset="0"/>
              </a:rPr>
              <a:t>i</a:t>
            </a:r>
            <a:r>
              <a:rPr lang="pt-BR" sz="850" dirty="0">
                <a:solidFill>
                  <a:srgbClr val="262626"/>
                </a:solidFill>
                <a:latin typeface="Consolas" charset="0"/>
              </a:rPr>
              <a:t>][</a:t>
            </a:r>
            <a:r>
              <a:rPr lang="pt-BR" sz="850" dirty="0">
                <a:solidFill>
                  <a:srgbClr val="0E72A4"/>
                </a:solidFill>
                <a:latin typeface="Consolas" charset="0"/>
              </a:rPr>
              <a:t>1</a:t>
            </a:r>
            <a:r>
              <a:rPr lang="pt-BR" sz="850" dirty="0">
                <a:solidFill>
                  <a:srgbClr val="262626"/>
                </a:solidFill>
                <a:latin typeface="Consolas" charset="0"/>
              </a:rPr>
              <a:t>]*</a:t>
            </a:r>
            <a:r>
              <a:rPr lang="pt-BR" sz="850" dirty="0" err="1">
                <a:solidFill>
                  <a:srgbClr val="262626"/>
                </a:solidFill>
                <a:latin typeface="Consolas" charset="0"/>
              </a:rPr>
              <a:t>w</a:t>
            </a:r>
            <a:r>
              <a:rPr lang="pt-BR" sz="850" dirty="0">
                <a:solidFill>
                  <a:srgbClr val="262626"/>
                </a:solidFill>
                <a:latin typeface="Consolas" charset="0"/>
              </a:rPr>
              <a:t>[</a:t>
            </a:r>
            <a:r>
              <a:rPr lang="pt-BR" sz="850" dirty="0" err="1">
                <a:solidFill>
                  <a:srgbClr val="262626"/>
                </a:solidFill>
                <a:latin typeface="Consolas" charset="0"/>
              </a:rPr>
              <a:t>i</a:t>
            </a:r>
            <a:r>
              <a:rPr lang="pt-BR" sz="850" dirty="0">
                <a:solidFill>
                  <a:srgbClr val="262626"/>
                </a:solidFill>
                <a:latin typeface="Consolas" charset="0"/>
              </a:rPr>
              <a:t>][</a:t>
            </a:r>
            <a:r>
              <a:rPr lang="pt-BR" sz="850" dirty="0">
                <a:solidFill>
                  <a:srgbClr val="0E72A4"/>
                </a:solidFill>
                <a:latin typeface="Consolas" charset="0"/>
              </a:rPr>
              <a:t>0</a:t>
            </a:r>
            <a:r>
              <a:rPr lang="pt-BR" sz="850" dirty="0">
                <a:solidFill>
                  <a:srgbClr val="262626"/>
                </a:solidFill>
                <a:latin typeface="Consolas" charset="0"/>
              </a:rPr>
              <a:t>] - a[</a:t>
            </a:r>
            <a:r>
              <a:rPr lang="pt-BR" sz="850" dirty="0" err="1">
                <a:solidFill>
                  <a:srgbClr val="262626"/>
                </a:solidFill>
                <a:latin typeface="Consolas" charset="0"/>
              </a:rPr>
              <a:t>i</a:t>
            </a:r>
            <a:r>
              <a:rPr lang="pt-BR" sz="850" dirty="0">
                <a:solidFill>
                  <a:srgbClr val="262626"/>
                </a:solidFill>
                <a:latin typeface="Consolas" charset="0"/>
              </a:rPr>
              <a:t>][</a:t>
            </a:r>
            <a:r>
              <a:rPr lang="pt-BR" sz="850" dirty="0">
                <a:solidFill>
                  <a:srgbClr val="0E72A4"/>
                </a:solidFill>
                <a:latin typeface="Consolas" charset="0"/>
              </a:rPr>
              <a:t>2</a:t>
            </a:r>
            <a:r>
              <a:rPr lang="pt-BR" sz="850" dirty="0">
                <a:solidFill>
                  <a:srgbClr val="262626"/>
                </a:solidFill>
                <a:latin typeface="Consolas" charset="0"/>
              </a:rPr>
              <a:t>]*</a:t>
            </a:r>
            <a:r>
              <a:rPr lang="pt-BR" sz="850" dirty="0" err="1">
                <a:solidFill>
                  <a:srgbClr val="262626"/>
                </a:solidFill>
                <a:latin typeface="Consolas" charset="0"/>
              </a:rPr>
              <a:t>w</a:t>
            </a:r>
            <a:r>
              <a:rPr lang="pt-BR" sz="850" dirty="0">
                <a:solidFill>
                  <a:srgbClr val="262626"/>
                </a:solidFill>
                <a:latin typeface="Consolas" charset="0"/>
              </a:rPr>
              <a:t>[</a:t>
            </a:r>
            <a:r>
              <a:rPr lang="pt-BR" sz="850" dirty="0" err="1">
                <a:solidFill>
                  <a:srgbClr val="262626"/>
                </a:solidFill>
                <a:latin typeface="Consolas" charset="0"/>
              </a:rPr>
              <a:t>i</a:t>
            </a:r>
            <a:r>
              <a:rPr lang="pt-BR" sz="850" dirty="0">
                <a:solidFill>
                  <a:srgbClr val="262626"/>
                </a:solidFill>
                <a:latin typeface="Consolas" charset="0"/>
              </a:rPr>
              <a:t>][</a:t>
            </a:r>
            <a:r>
              <a:rPr lang="pt-BR" sz="850" dirty="0">
                <a:solidFill>
                  <a:srgbClr val="0E72A4"/>
                </a:solidFill>
                <a:latin typeface="Consolas" charset="0"/>
              </a:rPr>
              <a:t>1</a:t>
            </a:r>
            <a:r>
              <a:rPr lang="pt-BR" sz="850" dirty="0">
                <a:solidFill>
                  <a:srgbClr val="262626"/>
                </a:solidFill>
                <a:latin typeface="Consolas" charset="0"/>
              </a:rPr>
              <a:t>];	</a:t>
            </a:r>
          </a:p>
          <a:p>
            <a:r>
              <a:rPr lang="en-US" sz="850" dirty="0" smtClean="0">
                <a:solidFill>
                  <a:prstClr val="black"/>
                </a:solidFill>
                <a:latin typeface="Consolas" charset="0"/>
              </a:rPr>
              <a:t>    </a:t>
            </a:r>
            <a:r>
              <a:rPr lang="en-US" sz="850" dirty="0" smtClean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en-US" sz="850" dirty="0" err="1">
                <a:solidFill>
                  <a:srgbClr val="0E72A4"/>
                </a:solidFill>
                <a:latin typeface="Consolas" charset="0"/>
              </a:rPr>
              <a:t>yn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 = b[</a:t>
            </a:r>
            <a:r>
              <a:rPr lang="en-US" sz="850" dirty="0" err="1">
                <a:solidFill>
                  <a:srgbClr val="262626"/>
                </a:solidFill>
                <a:latin typeface="Consolas" charset="0"/>
              </a:rPr>
              <a:t>i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][</a:t>
            </a:r>
            <a:r>
              <a:rPr lang="en-US" sz="850" dirty="0">
                <a:solidFill>
                  <a:srgbClr val="0E72A4"/>
                </a:solidFill>
                <a:latin typeface="Consolas" charset="0"/>
              </a:rPr>
              <a:t>0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]*</a:t>
            </a:r>
            <a:r>
              <a:rPr lang="en-US" sz="850" dirty="0" err="1">
                <a:solidFill>
                  <a:srgbClr val="262626"/>
                </a:solidFill>
                <a:latin typeface="Consolas" charset="0"/>
              </a:rPr>
              <a:t>wn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 + b[</a:t>
            </a:r>
            <a:r>
              <a:rPr lang="en-US" sz="850" dirty="0" err="1">
                <a:solidFill>
                  <a:srgbClr val="262626"/>
                </a:solidFill>
                <a:latin typeface="Consolas" charset="0"/>
              </a:rPr>
              <a:t>i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][</a:t>
            </a:r>
            <a:r>
              <a:rPr lang="en-US" sz="850" dirty="0">
                <a:solidFill>
                  <a:srgbClr val="0E72A4"/>
                </a:solidFill>
                <a:latin typeface="Consolas" charset="0"/>
              </a:rPr>
              <a:t>1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]*w[</a:t>
            </a:r>
            <a:r>
              <a:rPr lang="en-US" sz="850" dirty="0" err="1">
                <a:solidFill>
                  <a:srgbClr val="262626"/>
                </a:solidFill>
                <a:latin typeface="Consolas" charset="0"/>
              </a:rPr>
              <a:t>i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][</a:t>
            </a:r>
            <a:r>
              <a:rPr lang="en-US" sz="850" dirty="0">
                <a:solidFill>
                  <a:srgbClr val="0E72A4"/>
                </a:solidFill>
                <a:latin typeface="Consolas" charset="0"/>
              </a:rPr>
              <a:t>0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] + b[</a:t>
            </a:r>
            <a:r>
              <a:rPr lang="en-US" sz="850" dirty="0" err="1">
                <a:solidFill>
                  <a:srgbClr val="262626"/>
                </a:solidFill>
                <a:latin typeface="Consolas" charset="0"/>
              </a:rPr>
              <a:t>i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][</a:t>
            </a:r>
            <a:r>
              <a:rPr lang="en-US" sz="850" dirty="0">
                <a:solidFill>
                  <a:srgbClr val="0E72A4"/>
                </a:solidFill>
                <a:latin typeface="Consolas" charset="0"/>
              </a:rPr>
              <a:t>2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]*w[</a:t>
            </a:r>
            <a:r>
              <a:rPr lang="en-US" sz="850" dirty="0" err="1">
                <a:solidFill>
                  <a:srgbClr val="262626"/>
                </a:solidFill>
                <a:latin typeface="Consolas" charset="0"/>
              </a:rPr>
              <a:t>i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][</a:t>
            </a:r>
            <a:r>
              <a:rPr lang="en-US" sz="850" dirty="0">
                <a:solidFill>
                  <a:srgbClr val="0E72A4"/>
                </a:solidFill>
                <a:latin typeface="Consolas" charset="0"/>
              </a:rPr>
              <a:t>1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];	</a:t>
            </a:r>
          </a:p>
          <a:p>
            <a:r>
              <a:rPr lang="en-US" sz="850" dirty="0" smtClean="0">
                <a:solidFill>
                  <a:prstClr val="black"/>
                </a:solidFill>
                <a:latin typeface="Consolas" charset="0"/>
              </a:rPr>
              <a:t>    </a:t>
            </a:r>
            <a:r>
              <a:rPr lang="en-US" sz="850" dirty="0" smtClean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w[</a:t>
            </a:r>
            <a:r>
              <a:rPr lang="en-US" sz="850" dirty="0" err="1">
                <a:solidFill>
                  <a:srgbClr val="262626"/>
                </a:solidFill>
                <a:latin typeface="Consolas" charset="0"/>
              </a:rPr>
              <a:t>i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][</a:t>
            </a:r>
            <a:r>
              <a:rPr lang="en-US" sz="850" dirty="0">
                <a:solidFill>
                  <a:srgbClr val="0E72A4"/>
                </a:solidFill>
                <a:latin typeface="Consolas" charset="0"/>
              </a:rPr>
              <a:t>1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] = w[</a:t>
            </a:r>
            <a:r>
              <a:rPr lang="en-US" sz="850" dirty="0" err="1">
                <a:solidFill>
                  <a:srgbClr val="262626"/>
                </a:solidFill>
                <a:latin typeface="Consolas" charset="0"/>
              </a:rPr>
              <a:t>i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][</a:t>
            </a:r>
            <a:r>
              <a:rPr lang="en-US" sz="850" dirty="0">
                <a:solidFill>
                  <a:srgbClr val="0E72A4"/>
                </a:solidFill>
                <a:latin typeface="Consolas" charset="0"/>
              </a:rPr>
              <a:t>0</a:t>
            </a:r>
            <a:r>
              <a:rPr lang="en-US" sz="850" dirty="0">
                <a:solidFill>
                  <a:srgbClr val="262626"/>
                </a:solidFill>
                <a:latin typeface="Consolas" charset="0"/>
              </a:rPr>
              <a:t>];	</a:t>
            </a:r>
          </a:p>
          <a:p>
            <a:r>
              <a:rPr lang="pl-PL" sz="850" dirty="0" smtClean="0">
                <a:solidFill>
                  <a:prstClr val="black"/>
                </a:solidFill>
                <a:latin typeface="Consolas" charset="0"/>
              </a:rPr>
              <a:t>    </a:t>
            </a:r>
            <a:r>
              <a:rPr lang="pl-PL" sz="850" dirty="0" smtClean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pl-PL" sz="850" dirty="0">
                <a:solidFill>
                  <a:srgbClr val="262626"/>
                </a:solidFill>
                <a:latin typeface="Consolas" charset="0"/>
              </a:rPr>
              <a:t>w[i][</a:t>
            </a:r>
            <a:r>
              <a:rPr lang="pl-PL" sz="850" dirty="0">
                <a:solidFill>
                  <a:srgbClr val="0E72A4"/>
                </a:solidFill>
                <a:latin typeface="Consolas" charset="0"/>
              </a:rPr>
              <a:t>0</a:t>
            </a:r>
            <a:r>
              <a:rPr lang="pl-PL" sz="850" dirty="0">
                <a:solidFill>
                  <a:srgbClr val="262626"/>
                </a:solidFill>
                <a:latin typeface="Consolas" charset="0"/>
              </a:rPr>
              <a:t>] = </a:t>
            </a:r>
            <a:r>
              <a:rPr lang="pl-PL" sz="850" dirty="0" err="1">
                <a:solidFill>
                  <a:srgbClr val="262626"/>
                </a:solidFill>
                <a:latin typeface="Consolas" charset="0"/>
              </a:rPr>
              <a:t>wn</a:t>
            </a:r>
            <a:r>
              <a:rPr lang="pl-PL" sz="850" dirty="0">
                <a:solidFill>
                  <a:srgbClr val="262626"/>
                </a:solidFill>
                <a:latin typeface="Consolas" charset="0"/>
              </a:rPr>
              <a:t>;	</a:t>
            </a:r>
          </a:p>
          <a:p>
            <a:r>
              <a:rPr lang="de-DE" sz="850" dirty="0" smtClean="0">
                <a:solidFill>
                  <a:prstClr val="black"/>
                </a:solidFill>
                <a:latin typeface="Consolas" charset="0"/>
              </a:rPr>
              <a:t>    </a:t>
            </a:r>
            <a:r>
              <a:rPr lang="de-DE" sz="850" dirty="0" smtClean="0">
                <a:solidFill>
                  <a:srgbClr val="262626"/>
                </a:solidFill>
                <a:latin typeface="Consolas" charset="0"/>
              </a:rPr>
              <a:t>    </a:t>
            </a:r>
            <a:r>
              <a:rPr lang="de-DE" sz="850" dirty="0" err="1">
                <a:solidFill>
                  <a:srgbClr val="262626"/>
                </a:solidFill>
                <a:latin typeface="Consolas" charset="0"/>
              </a:rPr>
              <a:t>input</a:t>
            </a:r>
            <a:r>
              <a:rPr lang="de-DE" sz="850" dirty="0">
                <a:solidFill>
                  <a:srgbClr val="262626"/>
                </a:solidFill>
                <a:latin typeface="Consolas" charset="0"/>
              </a:rPr>
              <a:t> = </a:t>
            </a:r>
            <a:r>
              <a:rPr lang="de-DE" sz="850" dirty="0" err="1">
                <a:solidFill>
                  <a:srgbClr val="0E72A4"/>
                </a:solidFill>
                <a:latin typeface="Consolas" charset="0"/>
              </a:rPr>
              <a:t>yn</a:t>
            </a:r>
            <a:r>
              <a:rPr lang="de-DE" sz="850" dirty="0">
                <a:solidFill>
                  <a:srgbClr val="262626"/>
                </a:solidFill>
                <a:latin typeface="Consolas" charset="0"/>
              </a:rPr>
              <a:t>;	</a:t>
            </a:r>
          </a:p>
          <a:p>
            <a:r>
              <a:rPr lang="de-DE" sz="850" dirty="0" smtClean="0">
                <a:solidFill>
                  <a:prstClr val="black"/>
                </a:solidFill>
                <a:latin typeface="Consolas" charset="0"/>
              </a:rPr>
              <a:t>    </a:t>
            </a:r>
            <a:r>
              <a:rPr lang="de-DE" sz="850" dirty="0" smtClean="0">
                <a:solidFill>
                  <a:srgbClr val="262626"/>
                </a:solidFill>
                <a:latin typeface="Consolas" charset="0"/>
              </a:rPr>
              <a:t>}</a:t>
            </a:r>
            <a:r>
              <a:rPr lang="de-DE" sz="850" dirty="0">
                <a:solidFill>
                  <a:srgbClr val="262626"/>
                </a:solidFill>
                <a:latin typeface="Consolas" charset="0"/>
              </a:rPr>
              <a:t>	</a:t>
            </a:r>
            <a:endParaRPr lang="de-DE" sz="850" dirty="0">
              <a:solidFill>
                <a:srgbClr val="262626"/>
              </a:solidFill>
              <a:latin typeface="Consolas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0" y="1472984"/>
                <a:ext cx="436759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charset="0"/>
                        </a:rPr>
                        <m:t>𝑆</m:t>
                      </m:r>
                      <m:r>
                        <a:rPr lang="en-US" sz="1200" b="0" i="1" smtClean="0">
                          <a:latin typeface="Cambria Math" charset="0"/>
                        </a:rPr>
                        <m:t>𝑒𝑡𝑢𝑝</m:t>
                      </m:r>
                      <m:r>
                        <a:rPr lang="en-US" sz="12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charset="0"/>
                        </a:rPr>
                        <m:t>𝑠𝑡𝑢𝑓𝑓</m:t>
                      </m:r>
                      <m:r>
                        <a:rPr lang="en-US" sz="12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charset="0"/>
                        </a:rPr>
                        <m:t>𝑎𝑛𝑑</m:t>
                      </m:r>
                      <m:r>
                        <a:rPr lang="en-US" sz="12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charset="0"/>
                        </a:rPr>
                        <m:t>𝑠𝑦𝑛𝑡h𝑒𝑡𝑖𝑐</m:t>
                      </m:r>
                      <m:r>
                        <a:rPr lang="en-US" sz="12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charset="0"/>
                        </a:rPr>
                        <m:t>𝑡𝑟𝑎𝑛𝑠𝑓𝑒𝑟</m:t>
                      </m:r>
                      <m:r>
                        <a:rPr lang="en-US" sz="12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charset="0"/>
                        </a:rPr>
                        <m:t>𝑓𝑢𝑛𝑐𝑡𝑖𝑜𝑛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72984"/>
                <a:ext cx="4367590" cy="276999"/>
              </a:xfrm>
              <a:prstGeom prst="rect">
                <a:avLst/>
              </a:prstGeom>
              <a:blipFill rotWithShape="0">
                <a:blip r:embed="rId3"/>
                <a:stretch>
                  <a:fillRect t="-80000" b="-10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4776410" y="1477878"/>
                <a:ext cx="436759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charset="0"/>
                        </a:rPr>
                        <m:t>𝑴𝒆𝒂𝒕</m:t>
                      </m:r>
                      <m:r>
                        <a:rPr lang="en-US" sz="1200" b="1" i="1" smtClean="0">
                          <a:latin typeface="Cambria Math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charset="0"/>
                        </a:rPr>
                        <m:t>𝒐𝒇</m:t>
                      </m:r>
                      <m:r>
                        <a:rPr lang="en-US" sz="1200" b="1" i="1" smtClean="0">
                          <a:latin typeface="Cambria Math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charset="0"/>
                        </a:rPr>
                        <m:t>𝒕𝒉𝒆</m:t>
                      </m:r>
                      <m:r>
                        <a:rPr lang="en-US" sz="1200" b="1" i="1" smtClean="0">
                          <a:latin typeface="Cambria Math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charset="0"/>
                        </a:rPr>
                        <m:t>𝑨𝑵𝑪</m:t>
                      </m:r>
                      <m:r>
                        <a:rPr lang="en-US" sz="1200" b="0" i="1" smtClean="0">
                          <a:latin typeface="Cambria Math" charset="0"/>
                        </a:rPr>
                        <m:t>:</m:t>
                      </m:r>
                      <m:r>
                        <a:rPr lang="en-US" sz="1200" b="0" i="1" smtClean="0">
                          <a:latin typeface="Cambria Math" charset="0"/>
                        </a:rPr>
                        <m:t>𝑓𝑖𝑙𝑡𝑒𝑟</m:t>
                      </m:r>
                      <m:r>
                        <a:rPr lang="en-US" sz="12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charset="0"/>
                        </a:rPr>
                        <m:t>𝑡h𝑒</m:t>
                      </m:r>
                      <m:r>
                        <a:rPr lang="en-US" sz="12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charset="0"/>
                        </a:rPr>
                        <m:t>𝑠𝑖𝑔𝑛𝑎𝑙</m:t>
                      </m:r>
                      <m:r>
                        <a:rPr lang="en-US" sz="1200" b="0" i="1" smtClean="0">
                          <a:latin typeface="Cambria Math" charset="0"/>
                        </a:rPr>
                        <m:t> &amp; </m:t>
                      </m:r>
                      <m:r>
                        <a:rPr lang="en-US" sz="1200" b="0" i="1" smtClean="0">
                          <a:latin typeface="Cambria Math" charset="0"/>
                        </a:rPr>
                        <m:t>𝑢𝑝𝑑𝑎𝑡𝑒</m:t>
                      </m:r>
                      <m:r>
                        <a:rPr lang="en-US" sz="12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charset="0"/>
                        </a:rPr>
                        <m:t>𝑤𝑒𝑖𝑔h𝑡𝑠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410" y="1477878"/>
                <a:ext cx="4367590" cy="276999"/>
              </a:xfrm>
              <a:prstGeom prst="rect">
                <a:avLst/>
              </a:prstGeom>
              <a:blipFill rotWithShape="0">
                <a:blip r:embed="rId4"/>
                <a:stretch>
                  <a:fillRect t="-76087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/>
              <p:cNvSpPr/>
              <p:nvPr/>
            </p:nvSpPr>
            <p:spPr>
              <a:xfrm>
                <a:off x="4776410" y="4803309"/>
                <a:ext cx="436759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charset="0"/>
                        </a:rPr>
                        <m:t>𝑎𝑙𝑠𝑜</m:t>
                      </m:r>
                      <m:r>
                        <a:rPr lang="en-US" sz="12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charset="0"/>
                        </a:rPr>
                        <m:t>𝑢𝑝𝑑𝑎𝑡𝑒</m:t>
                      </m:r>
                      <m:r>
                        <a:rPr lang="en-US" sz="12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charset="0"/>
                        </a:rPr>
                        <m:t>𝑡h𝑒</m:t>
                      </m:r>
                      <m:r>
                        <a:rPr lang="en-US" sz="12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charset="0"/>
                        </a:rPr>
                        <m:t>𝑑𝑒𝑙𝑎𝑦</m:t>
                      </m:r>
                      <m:r>
                        <a:rPr lang="en-US" sz="12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charset="0"/>
                        </a:rPr>
                        <m:t>𝑙𝑖𝑛𝑒</m:t>
                      </m:r>
                      <m:r>
                        <a:rPr lang="en-US" sz="12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charset="0"/>
                        </a:rPr>
                        <m:t>𝑎𝑛𝑑</m:t>
                      </m:r>
                      <m:r>
                        <a:rPr lang="en-US" sz="12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charset="0"/>
                        </a:rPr>
                        <m:t>𝑜𝑢𝑡𝑝𝑢𝑡</m:t>
                      </m:r>
                      <m:r>
                        <a:rPr lang="en-US" sz="12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charset="0"/>
                        </a:rPr>
                        <m:t>𝑡h𝑒</m:t>
                      </m:r>
                      <m:r>
                        <a:rPr lang="en-US" sz="12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charset="0"/>
                        </a:rPr>
                        <m:t>𝑓𝑖𝑙𝑡𝑒𝑟𝑒𝑑</m:t>
                      </m:r>
                      <m:r>
                        <a:rPr lang="en-US" sz="12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charset="0"/>
                        </a:rPr>
                        <m:t>𝑠𝑖𝑔𝑛𝑎𝑙</m:t>
                      </m:r>
                      <m:r>
                        <a:rPr lang="en-US" sz="1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410" y="4803309"/>
                <a:ext cx="4367590" cy="276999"/>
              </a:xfrm>
              <a:prstGeom prst="rect">
                <a:avLst/>
              </a:prstGeom>
              <a:blipFill rotWithShape="0">
                <a:blip r:embed="rId5"/>
                <a:stretch>
                  <a:fillRect t="-77778" b="-10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19789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/>
              <a:t>FxLMS</a:t>
            </a:r>
            <a:r>
              <a:rPr lang="en-US" dirty="0" smtClean="0"/>
              <a:t> Block Diagram</a:t>
            </a:r>
            <a:endParaRPr lang="en" dirty="0"/>
          </a:p>
        </p:txBody>
      </p:sp>
      <p:grpSp>
        <p:nvGrpSpPr>
          <p:cNvPr id="295" name="Shape 295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296" name="Shape 29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6" y="2261114"/>
            <a:ext cx="4522009" cy="2638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45446" y="1547631"/>
                <a:ext cx="43675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charset="0"/>
                        </a:rPr>
                        <m:t>𝑒</m:t>
                      </m:r>
                      <m:d>
                        <m:d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1800">
                          <a:latin typeface="Cambria Math" charset="0"/>
                        </a:rPr>
                        <m:t>= </m:t>
                      </m:r>
                      <m:r>
                        <a:rPr lang="en-US" sz="1800" i="1"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1800">
                          <a:latin typeface="Cambria Math" charset="0"/>
                        </a:rPr>
                        <m:t>− </m:t>
                      </m:r>
                      <m:sSup>
                        <m:sSup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charset="0"/>
                            </a:rPr>
                            <m:t>𝒘</m:t>
                          </m:r>
                        </m:e>
                        <m:sup>
                          <m:r>
                            <a:rPr lang="en-US" sz="18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1800" b="1" i="1">
                          <a:latin typeface="Cambria Math" charset="0"/>
                        </a:rPr>
                        <m:t>𝒙</m:t>
                      </m:r>
                      <m:d>
                        <m:dPr>
                          <m:ctrlPr>
                            <a:rPr lang="en-US" sz="1800" b="1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46" y="1547631"/>
                <a:ext cx="436759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6667" b="-1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097838" y="1887129"/>
                <a:ext cx="34628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>
                          <a:latin typeface="Cambria Math" charset="0"/>
                        </a:rPr>
                        <m:t>𝒘</m:t>
                      </m:r>
                      <m:d>
                        <m:dPr>
                          <m:ctrlPr>
                            <a:rPr lang="en-US" sz="1800" b="1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sz="1800">
                              <a:latin typeface="Cambria Math" charset="0"/>
                            </a:rPr>
                            <m:t>+1</m:t>
                          </m:r>
                        </m:e>
                      </m:d>
                      <m:r>
                        <a:rPr lang="en-US" sz="1800">
                          <a:latin typeface="Cambria Math" charset="0"/>
                        </a:rPr>
                        <m:t>= </m:t>
                      </m:r>
                      <m:r>
                        <a:rPr lang="en-US" sz="1800" b="1" i="1">
                          <a:latin typeface="Cambria Math" charset="0"/>
                        </a:rPr>
                        <m:t>𝒘</m:t>
                      </m:r>
                      <m:d>
                        <m:dPr>
                          <m:ctrlPr>
                            <a:rPr lang="en-US" sz="1800" b="1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1800">
                          <a:latin typeface="Cambria Math" charset="0"/>
                        </a:rPr>
                        <m:t>− </m:t>
                      </m:r>
                      <m:r>
                        <a:rPr lang="en-US" sz="1800" i="1">
                          <a:latin typeface="Cambria Math" charset="0"/>
                        </a:rPr>
                        <m:t>𝜇</m:t>
                      </m:r>
                      <m:sSup>
                        <m:sSup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en-US" sz="180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1800" i="1">
                          <a:latin typeface="Cambria Math" charset="0"/>
                        </a:rPr>
                        <m:t>𝑒</m:t>
                      </m:r>
                      <m:d>
                        <m:d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838" y="1887129"/>
                <a:ext cx="3462807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96667" b="-1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hape 166"/>
          <p:cNvSpPr txBox="1">
            <a:spLocks/>
          </p:cNvSpPr>
          <p:nvPr/>
        </p:nvSpPr>
        <p:spPr>
          <a:xfrm>
            <a:off x="4902959" y="1916963"/>
            <a:ext cx="3995714" cy="2377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marL="457200" indent="-228600">
              <a:spcBef>
                <a:spcPts val="0"/>
              </a:spcBef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One thing missing from the LMS model in practical ANC applications is the path from the speakers to the ear for the correction signal.</a:t>
            </a:r>
          </a:p>
          <a:p>
            <a:pPr marL="457200" indent="-228600">
              <a:spcBef>
                <a:spcPts val="0"/>
              </a:spcBef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457200" indent="-228600">
              <a:spcBef>
                <a:spcPts val="0"/>
              </a:spcBef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This is called the Secondary Path or </a:t>
            </a:r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S(z).</a:t>
            </a:r>
          </a:p>
          <a:p>
            <a:pPr marL="457200" indent="-228600">
              <a:spcBef>
                <a:spcPts val="0"/>
              </a:spcBef>
            </a:pPr>
            <a:endParaRPr lang="en-US" sz="2000" i="1" dirty="0">
              <a:latin typeface="Arial" charset="0"/>
              <a:ea typeface="Arial" charset="0"/>
              <a:cs typeface="Arial" charset="0"/>
            </a:endParaRPr>
          </a:p>
          <a:p>
            <a:pPr marL="457200" indent="-228600">
              <a:spcBef>
                <a:spcPts val="0"/>
              </a:spcBef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FxLMS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 or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Filtered LMS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algorithm takes care of the secondary path.</a:t>
            </a:r>
          </a:p>
        </p:txBody>
      </p:sp>
    </p:spTree>
    <p:extLst>
      <p:ext uri="{BB962C8B-B14F-4D97-AF65-F5344CB8AC3E}">
        <p14:creationId xmlns:p14="http://schemas.microsoft.com/office/powerpoint/2010/main" val="149332776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/>
              <a:t>FxLMS</a:t>
            </a:r>
            <a:r>
              <a:rPr lang="en-US" dirty="0" smtClean="0"/>
              <a:t> Block Diagram</a:t>
            </a:r>
            <a:endParaRPr lang="en" dirty="0"/>
          </a:p>
        </p:txBody>
      </p:sp>
      <p:grpSp>
        <p:nvGrpSpPr>
          <p:cNvPr id="295" name="Shape 295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296" name="Shape 29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6" y="2261114"/>
            <a:ext cx="4522009" cy="2638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45446" y="1547631"/>
                <a:ext cx="43675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charset="0"/>
                        </a:rPr>
                        <m:t>𝑒</m:t>
                      </m:r>
                      <m:d>
                        <m:d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1800">
                          <a:latin typeface="Cambria Math" charset="0"/>
                        </a:rPr>
                        <m:t>= </m:t>
                      </m:r>
                      <m:r>
                        <a:rPr lang="en-US" sz="1800" i="1"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1800">
                          <a:latin typeface="Cambria Math" charset="0"/>
                        </a:rPr>
                        <m:t>− </m:t>
                      </m:r>
                      <m:sSup>
                        <m:sSup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charset="0"/>
                            </a:rPr>
                            <m:t>𝒘</m:t>
                          </m:r>
                        </m:e>
                        <m:sup>
                          <m:r>
                            <a:rPr lang="en-US" sz="18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1800" b="1" i="1">
                          <a:latin typeface="Cambria Math" charset="0"/>
                        </a:rPr>
                        <m:t>𝒙</m:t>
                      </m:r>
                      <m:d>
                        <m:dPr>
                          <m:ctrlPr>
                            <a:rPr lang="en-US" sz="1800" b="1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46" y="1547631"/>
                <a:ext cx="436759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6667" b="-1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097838" y="1887129"/>
                <a:ext cx="34628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>
                          <a:latin typeface="Cambria Math" charset="0"/>
                        </a:rPr>
                        <m:t>𝒘</m:t>
                      </m:r>
                      <m:d>
                        <m:dPr>
                          <m:ctrlPr>
                            <a:rPr lang="en-US" sz="1800" b="1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sz="1800">
                              <a:latin typeface="Cambria Math" charset="0"/>
                            </a:rPr>
                            <m:t>+1</m:t>
                          </m:r>
                        </m:e>
                      </m:d>
                      <m:r>
                        <a:rPr lang="en-US" sz="1800">
                          <a:latin typeface="Cambria Math" charset="0"/>
                        </a:rPr>
                        <m:t>= </m:t>
                      </m:r>
                      <m:r>
                        <a:rPr lang="en-US" sz="1800" b="1" i="1">
                          <a:latin typeface="Cambria Math" charset="0"/>
                        </a:rPr>
                        <m:t>𝒘</m:t>
                      </m:r>
                      <m:d>
                        <m:dPr>
                          <m:ctrlPr>
                            <a:rPr lang="en-US" sz="1800" b="1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1800">
                          <a:latin typeface="Cambria Math" charset="0"/>
                        </a:rPr>
                        <m:t>− </m:t>
                      </m:r>
                      <m:r>
                        <a:rPr lang="en-US" sz="1800" i="1">
                          <a:latin typeface="Cambria Math" charset="0"/>
                        </a:rPr>
                        <m:t>𝜇</m:t>
                      </m:r>
                      <m:sSup>
                        <m:sSup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en-US" sz="180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1800" i="1">
                          <a:latin typeface="Cambria Math" charset="0"/>
                        </a:rPr>
                        <m:t>𝑒</m:t>
                      </m:r>
                      <m:d>
                        <m:d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838" y="1887129"/>
                <a:ext cx="3462807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96667" b="-1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hape 166"/>
          <p:cNvSpPr txBox="1">
            <a:spLocks/>
          </p:cNvSpPr>
          <p:nvPr/>
        </p:nvSpPr>
        <p:spPr>
          <a:xfrm>
            <a:off x="5013036" y="1916963"/>
            <a:ext cx="3974847" cy="2377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marL="457200" indent="-228600">
              <a:spcBef>
                <a:spcPts val="0"/>
              </a:spcBef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By adding in a filter </a:t>
            </a:r>
            <a:r>
              <a:rPr lang="en-US" sz="2000" i="1" dirty="0" err="1" smtClean="0">
                <a:latin typeface="Arial" charset="0"/>
                <a:ea typeface="Arial" charset="0"/>
                <a:cs typeface="Arial" charset="0"/>
              </a:rPr>
              <a:t>Ŝ</a:t>
            </a:r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(z)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equal to </a:t>
            </a:r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S(z),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we can account for the secondary path signal.</a:t>
            </a:r>
          </a:p>
          <a:p>
            <a:pPr marL="457200" indent="-228600">
              <a:spcBef>
                <a:spcPts val="0"/>
              </a:spcBef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228600">
              <a:spcBef>
                <a:spcPts val="0"/>
              </a:spcBef>
            </a:pPr>
            <a:r>
              <a:rPr lang="en-US" sz="2000" i="1" dirty="0" err="1">
                <a:latin typeface="Arial" charset="0"/>
                <a:ea typeface="Arial" charset="0"/>
                <a:cs typeface="Arial" charset="0"/>
              </a:rPr>
              <a:t>Ŝ</a:t>
            </a:r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(z)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is learned by playing a known excitation signal through the LMS block diagram shown previously.</a:t>
            </a:r>
          </a:p>
        </p:txBody>
      </p:sp>
    </p:spTree>
    <p:extLst>
      <p:ext uri="{BB962C8B-B14F-4D97-AF65-F5344CB8AC3E}">
        <p14:creationId xmlns:p14="http://schemas.microsoft.com/office/powerpoint/2010/main" val="129528984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/>
              <a:t>FxLMS</a:t>
            </a:r>
            <a:r>
              <a:rPr lang="en-US" dirty="0" smtClean="0"/>
              <a:t> Block Diagram</a:t>
            </a:r>
            <a:endParaRPr lang="en" dirty="0"/>
          </a:p>
        </p:txBody>
      </p:sp>
      <p:grpSp>
        <p:nvGrpSpPr>
          <p:cNvPr id="295" name="Shape 295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296" name="Shape 29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454059" y="1670000"/>
                <a:ext cx="43675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charset="0"/>
                        </a:rPr>
                        <m:t>𝑒</m:t>
                      </m:r>
                      <m:d>
                        <m:d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1800">
                          <a:latin typeface="Cambria Math" charset="0"/>
                        </a:rPr>
                        <m:t>= </m:t>
                      </m:r>
                      <m:r>
                        <a:rPr lang="en-US" sz="1800" i="1"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1800">
                          <a:latin typeface="Cambria Math" charset="0"/>
                        </a:rPr>
                        <m:t>− </m:t>
                      </m:r>
                      <m:sSup>
                        <m:sSup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charset="0"/>
                            </a:rPr>
                            <m:t>𝒘</m:t>
                          </m:r>
                        </m:e>
                        <m:sup>
                          <m:r>
                            <a:rPr lang="en-US" sz="18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1800" b="1" i="1">
                          <a:latin typeface="Cambria Math" charset="0"/>
                        </a:rPr>
                        <m:t>𝒙</m:t>
                      </m:r>
                      <m:d>
                        <m:dPr>
                          <m:ctrlPr>
                            <a:rPr lang="en-US" sz="1800" b="1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059" y="1670000"/>
                <a:ext cx="4367590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906451" y="2009498"/>
                <a:ext cx="34628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>
                          <a:latin typeface="Cambria Math" charset="0"/>
                        </a:rPr>
                        <m:t>𝒘</m:t>
                      </m:r>
                      <m:d>
                        <m:dPr>
                          <m:ctrlPr>
                            <a:rPr lang="en-US" sz="1800" b="1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sz="1800">
                              <a:latin typeface="Cambria Math" charset="0"/>
                            </a:rPr>
                            <m:t>+1</m:t>
                          </m:r>
                        </m:e>
                      </m:d>
                      <m:r>
                        <a:rPr lang="en-US" sz="1800">
                          <a:latin typeface="Cambria Math" charset="0"/>
                        </a:rPr>
                        <m:t>= </m:t>
                      </m:r>
                      <m:r>
                        <a:rPr lang="en-US" sz="1800" b="1" i="1">
                          <a:latin typeface="Cambria Math" charset="0"/>
                        </a:rPr>
                        <m:t>𝒘</m:t>
                      </m:r>
                      <m:d>
                        <m:dPr>
                          <m:ctrlPr>
                            <a:rPr lang="en-US" sz="1800" b="1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1800">
                          <a:latin typeface="Cambria Math" charset="0"/>
                        </a:rPr>
                        <m:t>− </m:t>
                      </m:r>
                      <m:r>
                        <a:rPr lang="en-US" sz="1800" i="1">
                          <a:latin typeface="Cambria Math" charset="0"/>
                        </a:rPr>
                        <m:t>𝜇</m:t>
                      </m:r>
                      <m:sSup>
                        <m:sSup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en-US" sz="180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1800" i="1">
                          <a:latin typeface="Cambria Math" charset="0"/>
                        </a:rPr>
                        <m:t>𝑒</m:t>
                      </m:r>
                      <m:d>
                        <m:dPr>
                          <m:ctrlPr>
                            <a:rPr lang="en-US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451" y="2009498"/>
                <a:ext cx="3462807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6667" b="-1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851" y="2617083"/>
            <a:ext cx="3675226" cy="2340647"/>
          </a:xfrm>
          <a:prstGeom prst="rect">
            <a:avLst/>
          </a:prstGeom>
        </p:spPr>
      </p:pic>
      <p:sp>
        <p:nvSpPr>
          <p:cNvPr id="13" name="Left-Right Arrow 12"/>
          <p:cNvSpPr/>
          <p:nvPr/>
        </p:nvSpPr>
        <p:spPr>
          <a:xfrm>
            <a:off x="4082720" y="3565605"/>
            <a:ext cx="1062318" cy="443602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9" y="2718328"/>
            <a:ext cx="3919588" cy="228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358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1973532" y="1992349"/>
            <a:ext cx="51913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457200" lvl="0" indent="-228600"/>
            <a:r>
              <a:rPr lang="en-US" dirty="0" smtClean="0"/>
              <a:t>Experimental </a:t>
            </a:r>
            <a:br>
              <a:rPr lang="en-US" dirty="0" smtClean="0"/>
            </a:br>
            <a:r>
              <a:rPr lang="en-US" dirty="0" smtClean="0"/>
              <a:t>Results</a:t>
            </a:r>
            <a:endParaRPr lang="en" dirty="0"/>
          </a:p>
        </p:txBody>
      </p:sp>
      <p:sp>
        <p:nvSpPr>
          <p:cNvPr id="100" name="Shape 100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4</a:t>
            </a:r>
            <a:endParaRPr lang="en" sz="24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9947479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4051362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Experimental Setup</a:t>
            </a:r>
            <a:endParaRPr lang="en" dirty="0"/>
          </a:p>
        </p:txBody>
      </p:sp>
      <p:grpSp>
        <p:nvGrpSpPr>
          <p:cNvPr id="295" name="Shape 295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296" name="Shape 29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" name="Shape 166"/>
          <p:cNvSpPr txBox="1">
            <a:spLocks/>
          </p:cNvSpPr>
          <p:nvPr/>
        </p:nvSpPr>
        <p:spPr>
          <a:xfrm>
            <a:off x="121024" y="1645398"/>
            <a:ext cx="3725867" cy="31732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marL="457200" indent="-228600">
              <a:spcBef>
                <a:spcPts val="0"/>
              </a:spcBef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Unknown plant </a:t>
            </a:r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P(z)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is modeled by a digital LPF.</a:t>
            </a:r>
          </a:p>
          <a:p>
            <a:pPr marL="457200" indent="-228600">
              <a:spcBef>
                <a:spcPts val="0"/>
              </a:spcBef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457200" indent="-228600">
              <a:spcBef>
                <a:spcPts val="0"/>
              </a:spcBef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Input </a:t>
            </a:r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x(n)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is pink noise.</a:t>
            </a:r>
          </a:p>
          <a:p>
            <a:pPr marL="457200" indent="-228600">
              <a:spcBef>
                <a:spcPts val="0"/>
              </a:spcBef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228600">
              <a:spcBef>
                <a:spcPts val="0"/>
              </a:spcBef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Stays in digital domain so there is no secondary path.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2" r="19079"/>
          <a:stretch/>
        </p:blipFill>
        <p:spPr>
          <a:xfrm>
            <a:off x="4232507" y="1812087"/>
            <a:ext cx="4398537" cy="265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432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80" y="1234374"/>
            <a:ext cx="4666552" cy="3785233"/>
          </a:xfrm>
          <a:prstGeom prst="rect">
            <a:avLst/>
          </a:prstGeom>
        </p:spPr>
      </p:pic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Learning Rate Too Small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2" name="Shape 11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3" name="Shape 1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58" y="1923526"/>
            <a:ext cx="2038136" cy="2464291"/>
          </a:xfrm>
          <a:prstGeom prst="rect">
            <a:avLst/>
          </a:prstGeom>
        </p:spPr>
      </p:pic>
      <p:sp>
        <p:nvSpPr>
          <p:cNvPr id="12" name="Shape 154"/>
          <p:cNvSpPr txBox="1">
            <a:spLocks noGrp="1"/>
          </p:cNvSpPr>
          <p:nvPr>
            <p:ph type="body" idx="1"/>
          </p:nvPr>
        </p:nvSpPr>
        <p:spPr>
          <a:xfrm>
            <a:off x="1305014" y="4575743"/>
            <a:ext cx="1261024" cy="5012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000" b="1" dirty="0" smtClean="0">
                <a:highlight>
                  <a:srgbClr val="FFCD00"/>
                </a:highlight>
              </a:rPr>
              <a:t>µ = 0.002</a:t>
            </a:r>
            <a:endParaRPr lang="en" sz="2000" b="1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84614" y="1921663"/>
            <a:ext cx="31320" cy="17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022683" y="2098354"/>
            <a:ext cx="54964" cy="178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084396" y="2277319"/>
            <a:ext cx="46686" cy="162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131082" y="2439808"/>
            <a:ext cx="42566" cy="151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1173648" y="2609378"/>
            <a:ext cx="42566" cy="151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216214" y="2760593"/>
            <a:ext cx="42566" cy="151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1251934" y="2911808"/>
            <a:ext cx="42566" cy="151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294500" y="3063023"/>
            <a:ext cx="42566" cy="151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1335201" y="3214238"/>
            <a:ext cx="42566" cy="151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1375902" y="3365453"/>
            <a:ext cx="42566" cy="151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20154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Learning Rate Too Large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2" name="Shape 11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3" name="Shape 1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58" y="1923526"/>
            <a:ext cx="2038136" cy="2464291"/>
          </a:xfrm>
          <a:prstGeom prst="rect">
            <a:avLst/>
          </a:prstGeom>
        </p:spPr>
      </p:pic>
      <p:sp>
        <p:nvSpPr>
          <p:cNvPr id="12" name="Shape 154"/>
          <p:cNvSpPr txBox="1">
            <a:spLocks noGrp="1"/>
          </p:cNvSpPr>
          <p:nvPr>
            <p:ph type="body" idx="1"/>
          </p:nvPr>
        </p:nvSpPr>
        <p:spPr>
          <a:xfrm>
            <a:off x="1478112" y="4575743"/>
            <a:ext cx="1261024" cy="5012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000" b="1" dirty="0" smtClean="0">
                <a:highlight>
                  <a:srgbClr val="FFCD00"/>
                </a:highlight>
              </a:rPr>
              <a:t>µ = 2.6</a:t>
            </a:r>
            <a:endParaRPr lang="en" sz="2000" b="1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024282" y="1921663"/>
            <a:ext cx="270128" cy="1076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294410" y="2998519"/>
            <a:ext cx="362198" cy="1033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56608" y="3336966"/>
            <a:ext cx="901429" cy="694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1260051" y="3200400"/>
            <a:ext cx="1303728" cy="139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260051" y="3186447"/>
            <a:ext cx="1186266" cy="456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694" y="1280836"/>
            <a:ext cx="4621835" cy="374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435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1677874" y="1412450"/>
            <a:ext cx="6348624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457200" lvl="0" indent="-228600"/>
            <a:r>
              <a:rPr lang="en-US" dirty="0" smtClean="0"/>
              <a:t>Background and Motivation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2056486" y="2642057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Let’s start </a:t>
            </a:r>
            <a:r>
              <a:rPr lang="en-US" dirty="0" smtClean="0"/>
              <a:t>at the beginning</a:t>
            </a:r>
            <a:endParaRPr lang="en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Learning Rate </a:t>
            </a:r>
            <a:r>
              <a:rPr lang="en-US" dirty="0" err="1" smtClean="0"/>
              <a:t>Juust</a:t>
            </a:r>
            <a:r>
              <a:rPr lang="en-US" dirty="0" smtClean="0"/>
              <a:t> Right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2" name="Shape 11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3" name="Shape 1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58" y="1923526"/>
            <a:ext cx="2038136" cy="2464291"/>
          </a:xfrm>
          <a:prstGeom prst="rect">
            <a:avLst/>
          </a:prstGeom>
        </p:spPr>
      </p:pic>
      <p:sp>
        <p:nvSpPr>
          <p:cNvPr id="12" name="Shape 154"/>
          <p:cNvSpPr txBox="1">
            <a:spLocks noGrp="1"/>
          </p:cNvSpPr>
          <p:nvPr>
            <p:ph type="body" idx="1"/>
          </p:nvPr>
        </p:nvSpPr>
        <p:spPr>
          <a:xfrm>
            <a:off x="1576511" y="4575743"/>
            <a:ext cx="1261024" cy="5012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000" b="1" dirty="0" smtClean="0">
                <a:highlight>
                  <a:srgbClr val="FFCD00"/>
                </a:highlight>
              </a:rPr>
              <a:t>µ = 1.3</a:t>
            </a:r>
            <a:endParaRPr lang="en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47" y="1358266"/>
            <a:ext cx="5428953" cy="378523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008325" y="1957114"/>
            <a:ext cx="69808" cy="26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086411" y="2221058"/>
            <a:ext cx="46686" cy="258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41375" y="2480602"/>
            <a:ext cx="46686" cy="258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188061" y="2746519"/>
            <a:ext cx="84944" cy="27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273005" y="3015536"/>
            <a:ext cx="84944" cy="27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343848" y="3289550"/>
            <a:ext cx="84944" cy="27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428792" y="3563564"/>
            <a:ext cx="84944" cy="27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534039" y="3832607"/>
            <a:ext cx="122569" cy="264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" idx="2"/>
          </p:cNvCxnSpPr>
          <p:nvPr/>
        </p:nvCxnSpPr>
        <p:spPr>
          <a:xfrm>
            <a:off x="1676911" y="4085210"/>
            <a:ext cx="258615" cy="302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1256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22300" y="1992349"/>
            <a:ext cx="51913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457200" lvl="0" indent="-228600"/>
            <a:r>
              <a:rPr lang="en-US" dirty="0" smtClean="0"/>
              <a:t>Demo</a:t>
            </a:r>
            <a:br>
              <a:rPr lang="en-US" dirty="0" smtClean="0"/>
            </a:br>
            <a:r>
              <a:rPr lang="en-US" dirty="0" smtClean="0"/>
              <a:t>Time!!!!!!!!!!!!!!!!!!!!!!</a:t>
            </a:r>
            <a:endParaRPr lang="en" dirty="0"/>
          </a:p>
        </p:txBody>
      </p:sp>
      <p:sp>
        <p:nvSpPr>
          <p:cNvPr id="100" name="Shape 100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5</a:t>
            </a:r>
            <a:endParaRPr lang="en" sz="24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439073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Shape 157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58" name="Shape 15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52283"/>
            <a:ext cx="5930153" cy="36912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23096" t="-263"/>
          <a:stretch/>
        </p:blipFill>
        <p:spPr>
          <a:xfrm>
            <a:off x="4746812" y="1441715"/>
            <a:ext cx="4397187" cy="3701786"/>
          </a:xfrm>
          <a:prstGeom prst="rect">
            <a:avLst/>
          </a:prstGeom>
        </p:spPr>
      </p:pic>
      <p:sp>
        <p:nvSpPr>
          <p:cNvPr id="20" name="Shape 294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4051362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Yes, it’s really time for the:</a:t>
            </a:r>
            <a:endParaRPr lang="en" dirty="0"/>
          </a:p>
        </p:txBody>
      </p:sp>
      <p:pic>
        <p:nvPicPr>
          <p:cNvPr id="13" name="Untitled_4_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46812" y="1452283"/>
            <a:ext cx="812800" cy="812800"/>
          </a:xfrm>
          <a:prstGeom prst="rect">
            <a:avLst/>
          </a:prstGeom>
        </p:spPr>
      </p:pic>
      <p:sp>
        <p:nvSpPr>
          <p:cNvPr id="23" name="Shape 311"/>
          <p:cNvSpPr txBox="1">
            <a:spLocks noGrp="1"/>
          </p:cNvSpPr>
          <p:nvPr>
            <p:ph type="body" idx="2"/>
          </p:nvPr>
        </p:nvSpPr>
        <p:spPr>
          <a:xfrm>
            <a:off x="-76605" y="2414559"/>
            <a:ext cx="1778809" cy="37808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400" b="1" smtClean="0">
                <a:highlight>
                  <a:srgbClr val="FFCD00"/>
                </a:highlight>
              </a:rPr>
              <a:t>Long learning rate</a:t>
            </a:r>
            <a:endParaRPr lang="en" sz="1400" b="1" dirty="0" smtClean="0">
              <a:highlight>
                <a:srgbClr val="FFCD00"/>
              </a:highlight>
            </a:endParaRPr>
          </a:p>
        </p:txBody>
      </p:sp>
      <p:sp>
        <p:nvSpPr>
          <p:cNvPr id="24" name="Shape 311"/>
          <p:cNvSpPr txBox="1">
            <a:spLocks noGrp="1"/>
          </p:cNvSpPr>
          <p:nvPr>
            <p:ph type="body" idx="2"/>
          </p:nvPr>
        </p:nvSpPr>
        <p:spPr>
          <a:xfrm>
            <a:off x="4654212" y="2396841"/>
            <a:ext cx="1778809" cy="37808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400" b="1" dirty="0" smtClean="0">
                <a:highlight>
                  <a:srgbClr val="FFCD00"/>
                </a:highlight>
              </a:rPr>
              <a:t>Fast learning rate</a:t>
            </a:r>
            <a:endParaRPr lang="en" sz="1400" b="1" dirty="0" smtClean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182864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9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4051362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Output Waveform</a:t>
            </a:r>
            <a:endParaRPr lang="en" dirty="0"/>
          </a:p>
        </p:txBody>
      </p:sp>
      <p:grpSp>
        <p:nvGrpSpPr>
          <p:cNvPr id="295" name="Shape 295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296" name="Shape 29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2270"/>
            <a:ext cx="9144000" cy="1772567"/>
          </a:xfrm>
          <a:prstGeom prst="rect">
            <a:avLst/>
          </a:prstGeom>
        </p:spPr>
      </p:pic>
      <p:sp>
        <p:nvSpPr>
          <p:cNvPr id="12" name="Shape 311"/>
          <p:cNvSpPr txBox="1">
            <a:spLocks/>
          </p:cNvSpPr>
          <p:nvPr/>
        </p:nvSpPr>
        <p:spPr>
          <a:xfrm>
            <a:off x="1546412" y="3702733"/>
            <a:ext cx="5916706" cy="121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/>
            <a:r>
              <a:rPr lang="en-US" sz="2000" b="1" dirty="0" smtClean="0">
                <a:highlight>
                  <a:srgbClr val="FFCD00"/>
                </a:highlight>
                <a:latin typeface="Quattrocento Sans" charset="0"/>
                <a:ea typeface="Quattrocento Sans" charset="0"/>
                <a:cs typeface="Quattrocento Sans" charset="0"/>
              </a:rPr>
              <a:t>Not Perfect Attenuation</a:t>
            </a:r>
            <a:endParaRPr lang="en" sz="2000" b="1" dirty="0" smtClean="0">
              <a:highlight>
                <a:srgbClr val="FFCD00"/>
              </a:highlight>
              <a:latin typeface="Quattrocento Sans" charset="0"/>
              <a:ea typeface="Quattrocento Sans" charset="0"/>
              <a:cs typeface="Quattrocento Sans" charset="0"/>
            </a:endParaRPr>
          </a:p>
          <a:p>
            <a:pPr algn="ctr"/>
            <a:r>
              <a:rPr lang="en-US" sz="2000" dirty="0" smtClean="0">
                <a:latin typeface="Quattrocento Sans" charset="0"/>
                <a:ea typeface="Quattrocento Sans" charset="0"/>
                <a:cs typeface="Quattrocento Sans" charset="0"/>
              </a:rPr>
              <a:t>But a lot better than a full </a:t>
            </a:r>
          </a:p>
          <a:p>
            <a:pPr algn="ctr"/>
            <a:r>
              <a:rPr lang="en-US" sz="2000" dirty="0" smtClean="0">
                <a:latin typeface="Quattrocento Sans" charset="0"/>
                <a:ea typeface="Quattrocento Sans" charset="0"/>
                <a:cs typeface="Quattrocento Sans" charset="0"/>
              </a:rPr>
              <a:t>pink noise </a:t>
            </a:r>
            <a:r>
              <a:rPr lang="en-US" sz="2000" dirty="0" smtClean="0">
                <a:latin typeface="Quattrocento Sans" charset="0"/>
                <a:ea typeface="Quattrocento Sans" charset="0"/>
                <a:cs typeface="Quattrocento Sans" charset="0"/>
              </a:rPr>
              <a:t>waveform.</a:t>
            </a:r>
            <a:endParaRPr lang="en" sz="2000" dirty="0">
              <a:latin typeface="Quattrocento Sans" charset="0"/>
              <a:ea typeface="Quattrocento Sans" charset="0"/>
              <a:cs typeface="Quattrocento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7907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3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Any </a:t>
            </a:r>
            <a:r>
              <a:rPr lang="en" sz="3600" b="1" i="1" dirty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questions</a:t>
            </a: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 ?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dk1"/>
                </a:solidFill>
              </a:rPr>
              <a:t>Find </a:t>
            </a:r>
            <a:r>
              <a:rPr lang="en" sz="1800" dirty="0" smtClean="0">
                <a:solidFill>
                  <a:schemeClr val="dk1"/>
                </a:solidFill>
              </a:rPr>
              <a:t>me at</a:t>
            </a:r>
            <a:r>
              <a:rPr lang="en-US" sz="1800" dirty="0" smtClean="0">
                <a:solidFill>
                  <a:schemeClr val="dk1"/>
                </a:solidFill>
              </a:rPr>
              <a:t>:</a:t>
            </a:r>
            <a:endParaRPr lang="en" sz="1800" dirty="0">
              <a:solidFill>
                <a:schemeClr val="dk1"/>
              </a:solidFill>
            </a:endParaRP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-US" sz="1800" i="1" dirty="0" smtClean="0">
                <a:solidFill>
                  <a:schemeClr val="dk1"/>
                </a:solidFill>
                <a:hlinkClick r:id="rId3"/>
              </a:rPr>
              <a:t>markostam@gmail.com</a:t>
            </a:r>
            <a:endParaRPr lang="en-US" sz="1800" i="1" dirty="0" smtClean="0">
              <a:solidFill>
                <a:schemeClr val="dk1"/>
              </a:solidFill>
            </a:endParaRPr>
          </a:p>
          <a:p>
            <a:pPr marL="457200" lvl="0" indent="-228600" rtl="0">
              <a:spcBef>
                <a:spcPts val="0"/>
              </a:spcBef>
              <a:buSzPct val="100000"/>
            </a:pPr>
            <a:endParaRPr lang="en-US" sz="1800" i="1" dirty="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dk1"/>
                </a:solidFill>
              </a:rPr>
              <a:t>Find my code at:</a:t>
            </a:r>
            <a:endParaRPr lang="en" sz="1800" dirty="0">
              <a:solidFill>
                <a:schemeClr val="dk1"/>
              </a:solidFill>
            </a:endParaRPr>
          </a:p>
          <a:p>
            <a:pPr marL="457200" lvl="0" indent="-228600">
              <a:spcBef>
                <a:spcPts val="0"/>
              </a:spcBef>
            </a:pPr>
            <a:r>
              <a:rPr lang="en" sz="1800" i="1" dirty="0">
                <a:solidFill>
                  <a:schemeClr val="dk1"/>
                </a:solidFill>
              </a:rPr>
              <a:t>https://</a:t>
            </a:r>
            <a:r>
              <a:rPr lang="en" sz="1800" i="1" dirty="0" err="1">
                <a:solidFill>
                  <a:schemeClr val="dk1"/>
                </a:solidFill>
              </a:rPr>
              <a:t>github.com</a:t>
            </a:r>
            <a:r>
              <a:rPr lang="en" sz="1800" i="1" dirty="0">
                <a:solidFill>
                  <a:schemeClr val="dk1"/>
                </a:solidFill>
              </a:rPr>
              <a:t>/</a:t>
            </a:r>
            <a:r>
              <a:rPr lang="en" sz="1800" i="1" dirty="0" err="1">
                <a:solidFill>
                  <a:schemeClr val="dk1"/>
                </a:solidFill>
              </a:rPr>
              <a:t>markostam</a:t>
            </a:r>
            <a:r>
              <a:rPr lang="en" sz="1800" i="1" dirty="0">
                <a:solidFill>
                  <a:schemeClr val="dk1"/>
                </a:solidFill>
              </a:rPr>
              <a:t>/active-noise-cancellation</a:t>
            </a:r>
            <a:endParaRPr lang="en-US" sz="1800" i="1" dirty="0">
              <a:solidFill>
                <a:schemeClr val="dk1"/>
              </a:solidFill>
            </a:endParaRPr>
          </a:p>
        </p:txBody>
      </p:sp>
      <p:cxnSp>
        <p:nvCxnSpPr>
          <p:cNvPr id="376" name="Shape 376"/>
          <p:cNvCxnSpPr/>
          <p:nvPr/>
        </p:nvCxnSpPr>
        <p:spPr>
          <a:xfrm>
            <a:off x="6450" y="142875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7" name="Shape 377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Thanks!</a:t>
            </a:r>
          </a:p>
        </p:txBody>
      </p:sp>
      <p:cxnSp>
        <p:nvCxnSpPr>
          <p:cNvPr id="378" name="Shape 378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9" name="Shape 379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380" name="Shape 380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381" name="Shape 38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Background</a:t>
            </a:r>
            <a:endParaRPr lang="en" dirty="0"/>
          </a:p>
        </p:txBody>
      </p:sp>
      <p:grpSp>
        <p:nvGrpSpPr>
          <p:cNvPr id="190" name="Shape 190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91" name="Shape 191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" name="Shape 166"/>
          <p:cNvSpPr txBox="1">
            <a:spLocks/>
          </p:cNvSpPr>
          <p:nvPr/>
        </p:nvSpPr>
        <p:spPr>
          <a:xfrm>
            <a:off x="3953436" y="1019750"/>
            <a:ext cx="5190564" cy="36222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55000"/>
              <a:buFont typeface="Quattrocento Sans"/>
              <a:buNone/>
            </a:pPr>
            <a:endParaRPr lang="en-US" sz="2000" b="1" dirty="0" smtClean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ct val="55000"/>
              <a:buFont typeface="Quattrocento Sans"/>
              <a:buNone/>
            </a:pPr>
            <a:r>
              <a:rPr lang="en-US" sz="2000" b="1" dirty="0" smtClean="0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Active Noise Cancellation (ANC)</a:t>
            </a:r>
            <a:endParaRPr lang="en-US" sz="2000" b="1" dirty="0" smtClean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ct val="55000"/>
              <a:buFont typeface="Quattrocento Sans"/>
              <a:buNone/>
            </a:pPr>
            <a:endParaRPr lang="en" sz="2000" b="1" dirty="0" smtClean="0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marL="457200" indent="-228600">
              <a:spcBef>
                <a:spcPts val="0"/>
              </a:spcBef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Technique which uses destructive interference to cancel unwanted noise signals.</a:t>
            </a:r>
          </a:p>
          <a:p>
            <a:pPr marL="457200" indent="-228600">
              <a:spcBef>
                <a:spcPts val="0"/>
              </a:spcBef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457200" indent="-228600">
              <a:spcBef>
                <a:spcPts val="0"/>
              </a:spcBef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Machine learning algorithms are employed to quickly learn the characteristics of the unwanted signal in near real time.</a:t>
            </a:r>
          </a:p>
          <a:p>
            <a:pPr marL="457200" indent="-228600">
              <a:spcBef>
                <a:spcPts val="0"/>
              </a:spcBef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91" y="1778740"/>
            <a:ext cx="3849777" cy="3077897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4294967295"/>
          </p:nvPr>
        </p:nvSpPr>
        <p:spPr>
          <a:xfrm>
            <a:off x="5231843" y="1433753"/>
            <a:ext cx="3804582" cy="365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5000"/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Benefits over passive attenuation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55000"/>
              <a:buNone/>
            </a:pPr>
            <a:endParaRPr lang="en" sz="2000" b="1" dirty="0" smtClean="0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marL="457200" lvl="0" indent="-228600">
              <a:spcBef>
                <a:spcPts val="0"/>
              </a:spcBef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Lighter weight and smaller than passive noise attenuation.</a:t>
            </a:r>
          </a:p>
          <a:p>
            <a:pPr marL="457200" lvl="0" indent="-228600">
              <a:spcBef>
                <a:spcPts val="0"/>
              </a:spcBef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457200" lvl="0" indent="-228600">
              <a:spcBef>
                <a:spcPts val="0"/>
              </a:spcBef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Targets specific frequencies.</a:t>
            </a:r>
          </a:p>
          <a:p>
            <a:pPr marL="457200" lvl="0" indent="-228600">
              <a:spcBef>
                <a:spcPts val="0"/>
              </a:spcBef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457200" lvl="0" indent="-228600">
              <a:spcBef>
                <a:spcPts val="0"/>
              </a:spcBef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Actively adapts to offending noise spectrum.</a:t>
            </a:r>
          </a:p>
          <a:p>
            <a:pPr marL="457200" lvl="0" indent="-228600">
              <a:spcBef>
                <a:spcPts val="0"/>
              </a:spcBef>
            </a:pPr>
            <a:endParaRPr lang="en" sz="2000" dirty="0"/>
          </a:p>
        </p:txBody>
      </p:sp>
      <p:cxnSp>
        <p:nvCxnSpPr>
          <p:cNvPr id="167" name="Shape 167"/>
          <p:cNvCxnSpPr/>
          <p:nvPr/>
        </p:nvCxnSpPr>
        <p:spPr>
          <a:xfrm>
            <a:off x="-6450" y="1131725"/>
            <a:ext cx="91505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70" name="Shape 170"/>
          <p:cNvGrpSpPr/>
          <p:nvPr/>
        </p:nvGrpSpPr>
        <p:grpSpPr>
          <a:xfrm>
            <a:off x="862783" y="1004293"/>
            <a:ext cx="356203" cy="313212"/>
            <a:chOff x="1929775" y="320925"/>
            <a:chExt cx="423800" cy="372650"/>
          </a:xfrm>
        </p:grpSpPr>
        <p:sp>
          <p:nvSpPr>
            <p:cNvPr id="171" name="Shape 171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00" y="1644967"/>
            <a:ext cx="4431408" cy="3410107"/>
          </a:xfrm>
          <a:prstGeom prst="rect">
            <a:avLst/>
          </a:prstGeom>
        </p:spPr>
      </p:pic>
      <p:sp>
        <p:nvSpPr>
          <p:cNvPr id="12" name="Shape 169"/>
          <p:cNvSpPr/>
          <p:nvPr/>
        </p:nvSpPr>
        <p:spPr>
          <a:xfrm>
            <a:off x="625400" y="727483"/>
            <a:ext cx="790199" cy="790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3" name="Shape 170"/>
          <p:cNvGrpSpPr/>
          <p:nvPr/>
        </p:nvGrpSpPr>
        <p:grpSpPr>
          <a:xfrm>
            <a:off x="842317" y="965903"/>
            <a:ext cx="356203" cy="313212"/>
            <a:chOff x="1929775" y="320925"/>
            <a:chExt cx="423800" cy="372650"/>
          </a:xfrm>
        </p:grpSpPr>
        <p:sp>
          <p:nvSpPr>
            <p:cNvPr id="14" name="Shape 171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72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73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4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75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4294967295"/>
          </p:nvPr>
        </p:nvSpPr>
        <p:spPr>
          <a:xfrm>
            <a:off x="4034119" y="1202338"/>
            <a:ext cx="5002306" cy="365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5000"/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Limitations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55000"/>
              <a:buNone/>
            </a:pPr>
            <a:endParaRPr lang="en" sz="2000" b="1" dirty="0" smtClean="0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marL="457200" lvl="0" indent="-228600">
              <a:spcBef>
                <a:spcPts val="0"/>
              </a:spcBef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Expensive.</a:t>
            </a:r>
          </a:p>
          <a:p>
            <a:pPr marL="457200" lvl="0" indent="-228600">
              <a:spcBef>
                <a:spcPts val="0"/>
              </a:spcBef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lvl="0" indent="-228600">
              <a:spcBef>
                <a:spcPts val="0"/>
              </a:spcBef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Not good with impulsive sounds.</a:t>
            </a:r>
          </a:p>
          <a:p>
            <a:pPr marL="457200" lvl="0" indent="-228600">
              <a:spcBef>
                <a:spcPts val="0"/>
              </a:spcBef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457200" lvl="0" indent="-228600">
              <a:spcBef>
                <a:spcPts val="0"/>
              </a:spcBef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Relatively complex (requires specialized hardware and software).</a:t>
            </a:r>
          </a:p>
          <a:p>
            <a:pPr marL="457200" lvl="0" indent="-228600">
              <a:spcBef>
                <a:spcPts val="0"/>
              </a:spcBef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457200" lvl="0" indent="-228600">
              <a:spcBef>
                <a:spcPts val="0"/>
              </a:spcBef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Requires constant power supply.</a:t>
            </a:r>
          </a:p>
          <a:p>
            <a:pPr marL="457200" lvl="0" indent="-228600">
              <a:spcBef>
                <a:spcPts val="0"/>
              </a:spcBef>
            </a:pPr>
            <a:endParaRPr lang="en" sz="2000" dirty="0"/>
          </a:p>
        </p:txBody>
      </p:sp>
      <p:cxnSp>
        <p:nvCxnSpPr>
          <p:cNvPr id="167" name="Shape 167"/>
          <p:cNvCxnSpPr/>
          <p:nvPr/>
        </p:nvCxnSpPr>
        <p:spPr>
          <a:xfrm>
            <a:off x="-6450" y="1131725"/>
            <a:ext cx="91505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9" name="Shape 169"/>
          <p:cNvSpPr/>
          <p:nvPr/>
        </p:nvSpPr>
        <p:spPr>
          <a:xfrm>
            <a:off x="625400" y="736699"/>
            <a:ext cx="790199" cy="790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70" name="Shape 170"/>
          <p:cNvGrpSpPr/>
          <p:nvPr/>
        </p:nvGrpSpPr>
        <p:grpSpPr>
          <a:xfrm>
            <a:off x="842317" y="975119"/>
            <a:ext cx="356203" cy="313212"/>
            <a:chOff x="1929775" y="320925"/>
            <a:chExt cx="423800" cy="372650"/>
          </a:xfrm>
        </p:grpSpPr>
        <p:sp>
          <p:nvSpPr>
            <p:cNvPr id="171" name="Shape 171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9046" t="5897" r="27845" b="2925"/>
          <a:stretch/>
        </p:blipFill>
        <p:spPr>
          <a:xfrm>
            <a:off x="1198520" y="1921924"/>
            <a:ext cx="2035355" cy="242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138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022300" y="1482258"/>
            <a:ext cx="51913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457200" lvl="0" indent="-228600"/>
            <a:r>
              <a:rPr lang="en-US" dirty="0" smtClean="0"/>
              <a:t>System</a:t>
            </a:r>
            <a:r>
              <a:rPr lang="en-US" dirty="0"/>
              <a:t> </a:t>
            </a:r>
            <a:r>
              <a:rPr lang="en-US" dirty="0" smtClean="0"/>
              <a:t>Overview</a:t>
            </a:r>
            <a:endParaRPr lang="en" dirty="0"/>
          </a:p>
        </p:txBody>
      </p:sp>
      <p:sp>
        <p:nvSpPr>
          <p:cNvPr id="5" name="Shape 99"/>
          <p:cNvSpPr txBox="1">
            <a:spLocks/>
          </p:cNvSpPr>
          <p:nvPr/>
        </p:nvSpPr>
        <p:spPr>
          <a:xfrm>
            <a:off x="2391996" y="2556713"/>
            <a:ext cx="55914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Quattrocento Sans"/>
              <a:buNone/>
              <a:defRPr sz="1400" b="0" i="0" u="none" strike="noStrike" cap="none" baseline="0">
                <a:solidFill>
                  <a:srgbClr val="000000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Quattrocento Sans"/>
              <a:buNone/>
              <a:defRPr sz="1400" b="0" i="0" u="none" strike="noStrike" cap="none" baseline="0">
                <a:solidFill>
                  <a:schemeClr val="dk2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Quattrocento Sans"/>
              <a:buNone/>
              <a:defRPr sz="1400" b="0" i="0" u="none" strike="noStrike" cap="none" baseline="0">
                <a:solidFill>
                  <a:schemeClr val="dk2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Quattrocento Sans"/>
              <a:buNone/>
              <a:defRPr sz="1400" b="0" i="0" u="none" strike="noStrike" cap="none" baseline="0">
                <a:solidFill>
                  <a:schemeClr val="dk2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Quattrocento Sans"/>
              <a:buNone/>
              <a:defRPr sz="1400" b="0" i="0" u="none" strike="noStrike" cap="none" baseline="0">
                <a:solidFill>
                  <a:schemeClr val="dk2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Quattrocento Sans"/>
              <a:buNone/>
              <a:defRPr sz="1400" b="0" i="0" u="none" strike="noStrike" cap="none" baseline="0">
                <a:solidFill>
                  <a:schemeClr val="dk2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Quattrocento Sans"/>
              <a:buNone/>
              <a:defRPr sz="1400" b="0" i="0" u="none" strike="noStrike" cap="none" baseline="0">
                <a:solidFill>
                  <a:schemeClr val="dk2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Quattrocento Sans"/>
              <a:buNone/>
              <a:defRPr sz="1400" b="0" i="0" u="none" strike="noStrike" cap="none" baseline="0">
                <a:solidFill>
                  <a:schemeClr val="dk2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Quattrocento Sans"/>
              <a:buNone/>
              <a:defRPr sz="1400" b="0" i="0" u="none" strike="noStrike" cap="none" baseline="0">
                <a:solidFill>
                  <a:schemeClr val="dk2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r>
              <a:rPr lang="en-US" dirty="0" smtClean="0"/>
              <a:t>Equations &amp; block diagrams </a:t>
            </a:r>
            <a:r>
              <a:rPr lang="en-US" dirty="0" smtClean="0"/>
              <a:t>ahead</a:t>
            </a:r>
            <a:endParaRPr lang="e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48" y="1254963"/>
            <a:ext cx="3073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6610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Conceptual System Overview</a:t>
            </a:r>
            <a:endParaRPr lang="en" dirty="0"/>
          </a:p>
        </p:txBody>
      </p:sp>
      <p:grpSp>
        <p:nvGrpSpPr>
          <p:cNvPr id="295" name="Shape 295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296" name="Shape 29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219" y="1595578"/>
            <a:ext cx="5411863" cy="21292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36" y="2388171"/>
            <a:ext cx="4553839" cy="2548618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268912" y="3015390"/>
            <a:ext cx="158496" cy="152221"/>
          </a:xfrm>
          <a:prstGeom prst="ellipse">
            <a:avLst/>
          </a:prstGeom>
          <a:solidFill>
            <a:schemeClr val="bg1"/>
          </a:solidFill>
          <a:ln w="15875">
            <a:solidFill>
              <a:srgbClr val="F022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510404" y="3192282"/>
            <a:ext cx="1019780" cy="675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427408" y="2990720"/>
            <a:ext cx="0" cy="201562"/>
          </a:xfrm>
          <a:prstGeom prst="line">
            <a:avLst/>
          </a:prstGeom>
          <a:ln w="25400">
            <a:solidFill>
              <a:srgbClr val="F022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9453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Conceptual System Overview</a:t>
            </a:r>
            <a:endParaRPr lang="en" dirty="0"/>
          </a:p>
        </p:txBody>
      </p:sp>
      <p:grpSp>
        <p:nvGrpSpPr>
          <p:cNvPr id="295" name="Shape 295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296" name="Shape 29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219" y="1595578"/>
            <a:ext cx="5411863" cy="21292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39" y="2422413"/>
            <a:ext cx="4708673" cy="244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7916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4051362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LMS for ANC Block Diagram</a:t>
            </a:r>
            <a:endParaRPr lang="en" dirty="0"/>
          </a:p>
        </p:txBody>
      </p:sp>
      <p:grpSp>
        <p:nvGrpSpPr>
          <p:cNvPr id="295" name="Shape 295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296" name="Shape 29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891" y="1854666"/>
            <a:ext cx="5126205" cy="2754736"/>
          </a:xfrm>
          <a:prstGeom prst="rect">
            <a:avLst/>
          </a:prstGeom>
        </p:spPr>
      </p:pic>
      <p:sp>
        <p:nvSpPr>
          <p:cNvPr id="10" name="Shape 166"/>
          <p:cNvSpPr txBox="1">
            <a:spLocks/>
          </p:cNvSpPr>
          <p:nvPr/>
        </p:nvSpPr>
        <p:spPr>
          <a:xfrm>
            <a:off x="254839" y="1399409"/>
            <a:ext cx="3725867" cy="34192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marL="457200" indent="-228600">
              <a:spcBef>
                <a:spcPts val="0"/>
              </a:spcBef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Unknown plant </a:t>
            </a:r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P(z)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is the transfer function b/w engine and passenger in car our outside world and ears in headphones.</a:t>
            </a:r>
          </a:p>
          <a:p>
            <a:pPr marL="457200" indent="-228600">
              <a:spcBef>
                <a:spcPts val="0"/>
              </a:spcBef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457200" indent="-228600">
              <a:spcBef>
                <a:spcPts val="0"/>
              </a:spcBef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As </a:t>
            </a:r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e(n)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approaches 0, </a:t>
            </a:r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W(z)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becomes equal to </a:t>
            </a:r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P(z)</a:t>
            </a:r>
          </a:p>
        </p:txBody>
      </p:sp>
    </p:spTree>
    <p:extLst>
      <p:ext uri="{BB962C8B-B14F-4D97-AF65-F5344CB8AC3E}">
        <p14:creationId xmlns:p14="http://schemas.microsoft.com/office/powerpoint/2010/main" val="10371114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4735</TotalTime>
  <Words>452</Words>
  <Application>Microsoft Macintosh PowerPoint</Application>
  <PresentationFormat>On-screen Show (16:9)</PresentationFormat>
  <Paragraphs>140</Paragraphs>
  <Slides>24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Cambria Math</vt:lpstr>
      <vt:lpstr>Consolas</vt:lpstr>
      <vt:lpstr>Lora</vt:lpstr>
      <vt:lpstr>Quattrocento Sans</vt:lpstr>
      <vt:lpstr>Arial</vt:lpstr>
      <vt:lpstr>Viola template</vt:lpstr>
      <vt:lpstr>   Active Noise Cancellation Using the LMS and FxLMS algorithms</vt:lpstr>
      <vt:lpstr>Background and Motivation</vt:lpstr>
      <vt:lpstr>Background</vt:lpstr>
      <vt:lpstr>PowerPoint Presentation</vt:lpstr>
      <vt:lpstr>PowerPoint Presentation</vt:lpstr>
      <vt:lpstr>System Overview</vt:lpstr>
      <vt:lpstr>Conceptual System Overview</vt:lpstr>
      <vt:lpstr>Conceptual System Overview</vt:lpstr>
      <vt:lpstr>LMS for ANC Block Diagram</vt:lpstr>
      <vt:lpstr>LMS for ANC Equations</vt:lpstr>
      <vt:lpstr>LMS for ANC Block Diagram    and Equations</vt:lpstr>
      <vt:lpstr>Cool story, show me dez code</vt:lpstr>
      <vt:lpstr>FxLMS Block Diagram</vt:lpstr>
      <vt:lpstr>FxLMS Block Diagram</vt:lpstr>
      <vt:lpstr>FxLMS Block Diagram</vt:lpstr>
      <vt:lpstr>Experimental  Results</vt:lpstr>
      <vt:lpstr>Experimental Setup</vt:lpstr>
      <vt:lpstr>Learning Rate Too Small</vt:lpstr>
      <vt:lpstr>Learning Rate Too Large</vt:lpstr>
      <vt:lpstr>Learning Rate Juust Right</vt:lpstr>
      <vt:lpstr>Demo Time!!!!!!!!!!!!!!!!!!!!!!</vt:lpstr>
      <vt:lpstr>Yes, it’s really time for the:</vt:lpstr>
      <vt:lpstr>Output Waveform</vt:lpstr>
      <vt:lpstr>Thanks!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the Meaning of Music by Brian A. Whitman   Chapter 4 Contextual Analysis of Music</dc:title>
  <cp:lastModifiedBy>Microsoft Office User</cp:lastModifiedBy>
  <cp:revision>96</cp:revision>
  <dcterms:modified xsi:type="dcterms:W3CDTF">2016-11-07T20:27:58Z</dcterms:modified>
</cp:coreProperties>
</file>